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20" r:id="rId2"/>
    <p:sldId id="313" r:id="rId3"/>
    <p:sldId id="317" r:id="rId4"/>
    <p:sldId id="315" r:id="rId5"/>
    <p:sldId id="322" r:id="rId6"/>
    <p:sldId id="318" r:id="rId7"/>
    <p:sldId id="298" r:id="rId8"/>
    <p:sldId id="324" r:id="rId9"/>
    <p:sldId id="326" r:id="rId10"/>
    <p:sldId id="329" r:id="rId11"/>
    <p:sldId id="330" r:id="rId12"/>
    <p:sldId id="328"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5353"/>
    <a:srgbClr val="AEE2A8"/>
    <a:srgbClr val="C1E3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4BFA4-D1F8-4F44-AA98-E0DF4F0BF005}" type="datetimeFigureOut">
              <a:rPr lang="fr-CA" smtClean="0"/>
              <a:t>2025-05-14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E004E6-8D88-427E-8EF2-F80975CE279D}" type="slidenum">
              <a:rPr lang="fr-CA" smtClean="0"/>
              <a:t>‹N°›</a:t>
            </a:fld>
            <a:endParaRPr lang="fr-CA"/>
          </a:p>
        </p:txBody>
      </p:sp>
    </p:spTree>
    <p:extLst>
      <p:ext uri="{BB962C8B-B14F-4D97-AF65-F5344CB8AC3E}">
        <p14:creationId xmlns:p14="http://schemas.microsoft.com/office/powerpoint/2010/main" val="1009641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AD2926-08C8-4E34-9A10-C48DCA41846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BDB4F2C-2686-4851-B26B-A15F7B93D8B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392A5C75-B554-4BF8-8996-3EA3A0001820}"/>
              </a:ext>
            </a:extLst>
          </p:cNvPr>
          <p:cNvSpPr>
            <a:spLocks noGrp="1"/>
          </p:cNvSpPr>
          <p:nvPr>
            <p:ph type="dt" sz="half" idx="10"/>
          </p:nvPr>
        </p:nvSpPr>
        <p:spPr/>
        <p:txBody>
          <a:bodyPr/>
          <a:lstStyle/>
          <a:p>
            <a:fld id="{B113993A-BF96-4281-A1F0-6EDBD35CD84C}" type="datetimeFigureOut">
              <a:rPr lang="fr-CA" smtClean="0"/>
              <a:t>2025-05-14</a:t>
            </a:fld>
            <a:endParaRPr lang="fr-CA"/>
          </a:p>
        </p:txBody>
      </p:sp>
      <p:sp>
        <p:nvSpPr>
          <p:cNvPr id="5" name="Espace réservé du pied de page 4">
            <a:extLst>
              <a:ext uri="{FF2B5EF4-FFF2-40B4-BE49-F238E27FC236}">
                <a16:creationId xmlns:a16="http://schemas.microsoft.com/office/drawing/2014/main" id="{70A93F61-529A-478D-B078-369E4AB478A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DAFEBCB-6CFA-46CA-9B6C-B5161699788C}"/>
              </a:ext>
            </a:extLst>
          </p:cNvPr>
          <p:cNvSpPr>
            <a:spLocks noGrp="1"/>
          </p:cNvSpPr>
          <p:nvPr>
            <p:ph type="sldNum" sz="quarter" idx="12"/>
          </p:nvPr>
        </p:nvSpPr>
        <p:spPr/>
        <p:txBody>
          <a:bodyPr/>
          <a:lstStyle/>
          <a:p>
            <a:fld id="{B218DC18-A3A0-4EAE-B6B5-FB59B2D5BEED}" type="slidenum">
              <a:rPr lang="fr-CA" smtClean="0"/>
              <a:t>‹N°›</a:t>
            </a:fld>
            <a:endParaRPr lang="fr-CA"/>
          </a:p>
        </p:txBody>
      </p:sp>
    </p:spTree>
    <p:extLst>
      <p:ext uri="{BB962C8B-B14F-4D97-AF65-F5344CB8AC3E}">
        <p14:creationId xmlns:p14="http://schemas.microsoft.com/office/powerpoint/2010/main" val="369324657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C286606-B469-4A04-A4A8-13810820B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312E8D3-F4B6-4002-A06A-D704AEFDDB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A0F77B0-963C-46B4-94A7-9F232C3E4E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3993A-BF96-4281-A1F0-6EDBD35CD84C}" type="datetimeFigureOut">
              <a:rPr lang="fr-CA" smtClean="0"/>
              <a:t>2025-05-14</a:t>
            </a:fld>
            <a:endParaRPr lang="fr-CA"/>
          </a:p>
        </p:txBody>
      </p:sp>
      <p:sp>
        <p:nvSpPr>
          <p:cNvPr id="5" name="Espace réservé du pied de page 4">
            <a:extLst>
              <a:ext uri="{FF2B5EF4-FFF2-40B4-BE49-F238E27FC236}">
                <a16:creationId xmlns:a16="http://schemas.microsoft.com/office/drawing/2014/main" id="{D93E8456-A1A8-4477-962C-3078334669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4AD0B665-EB9A-4C3E-A381-50D3AC765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8DC18-A3A0-4EAE-B6B5-FB59B2D5BEED}" type="slidenum">
              <a:rPr lang="fr-CA" smtClean="0"/>
              <a:t>‹N°›</a:t>
            </a:fld>
            <a:endParaRPr lang="fr-CA"/>
          </a:p>
        </p:txBody>
      </p:sp>
    </p:spTree>
    <p:extLst>
      <p:ext uri="{BB962C8B-B14F-4D97-AF65-F5344CB8AC3E}">
        <p14:creationId xmlns:p14="http://schemas.microsoft.com/office/powerpoint/2010/main" val="95887597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itoyen.saint-hippolyte.ca/demande-de-permis-et-certificats"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hyperlink" Target="mailto:urbanisme@saint-hippolyte.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FC5F033-16F8-523A-2613-4CF4652C7D48}"/>
            </a:ext>
          </a:extLst>
        </p:cNvPr>
        <p:cNvGrpSpPr/>
        <p:nvPr/>
      </p:nvGrpSpPr>
      <p:grpSpPr>
        <a:xfrm>
          <a:off x="0" y="0"/>
          <a:ext cx="0" cy="0"/>
          <a:chOff x="0" y="0"/>
          <a:chExt cx="0" cy="0"/>
        </a:xfrm>
      </p:grpSpPr>
      <p:sp>
        <p:nvSpPr>
          <p:cNvPr id="4" name="Triangle rectangle 3">
            <a:extLst>
              <a:ext uri="{FF2B5EF4-FFF2-40B4-BE49-F238E27FC236}">
                <a16:creationId xmlns:a16="http://schemas.microsoft.com/office/drawing/2014/main" id="{28BA2EE9-311C-D464-5D9B-DC7E5BEF0820}"/>
              </a:ext>
            </a:extLst>
          </p:cNvPr>
          <p:cNvSpPr/>
          <p:nvPr/>
        </p:nvSpPr>
        <p:spPr>
          <a:xfrm rot="5400000">
            <a:off x="3012054" y="-3012056"/>
            <a:ext cx="6167891" cy="12191999"/>
          </a:xfrm>
          <a:prstGeom prst="rtTriangle">
            <a:avLst/>
          </a:prstGeom>
          <a:solidFill>
            <a:schemeClr val="tx1">
              <a:alpha val="80000"/>
            </a:schemeClr>
          </a:solidFill>
          <a:ln>
            <a:solidFill>
              <a:schemeClr val="tx1">
                <a:alpha val="80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5" name="ZoneTexte 4">
            <a:extLst>
              <a:ext uri="{FF2B5EF4-FFF2-40B4-BE49-F238E27FC236}">
                <a16:creationId xmlns:a16="http://schemas.microsoft.com/office/drawing/2014/main" id="{39A362DB-2EDB-01AC-8F43-B07290EB936E}"/>
              </a:ext>
            </a:extLst>
          </p:cNvPr>
          <p:cNvSpPr txBox="1"/>
          <p:nvPr/>
        </p:nvSpPr>
        <p:spPr>
          <a:xfrm>
            <a:off x="182878" y="173255"/>
            <a:ext cx="9163251" cy="830997"/>
          </a:xfrm>
          <a:prstGeom prst="rect">
            <a:avLst/>
          </a:prstGeom>
          <a:noFill/>
        </p:spPr>
        <p:txBody>
          <a:bodyPr wrap="square" rtlCol="0">
            <a:spAutoFit/>
          </a:bodyPr>
          <a:lstStyle/>
          <a:p>
            <a:r>
              <a:rPr lang="fr-CA" sz="4800" dirty="0">
                <a:solidFill>
                  <a:schemeClr val="bg1"/>
                </a:solidFill>
              </a:rPr>
              <a:t>REMPLACEMENT DES PUISARDS</a:t>
            </a:r>
          </a:p>
        </p:txBody>
      </p:sp>
      <p:cxnSp>
        <p:nvCxnSpPr>
          <p:cNvPr id="12" name="Connecteur droit 11">
            <a:extLst>
              <a:ext uri="{FF2B5EF4-FFF2-40B4-BE49-F238E27FC236}">
                <a16:creationId xmlns:a16="http://schemas.microsoft.com/office/drawing/2014/main" id="{2B85E839-176F-011C-E351-579092A96348}"/>
              </a:ext>
            </a:extLst>
          </p:cNvPr>
          <p:cNvCxnSpPr>
            <a:cxnSpLocks/>
          </p:cNvCxnSpPr>
          <p:nvPr/>
        </p:nvCxnSpPr>
        <p:spPr>
          <a:xfrm>
            <a:off x="259882" y="1004252"/>
            <a:ext cx="9615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D4AC155A-2AF9-167E-B6F3-1C96C053EC8A}"/>
              </a:ext>
            </a:extLst>
          </p:cNvPr>
          <p:cNvSpPr txBox="1"/>
          <p:nvPr/>
        </p:nvSpPr>
        <p:spPr>
          <a:xfrm>
            <a:off x="259882" y="1593007"/>
            <a:ext cx="3946358" cy="830997"/>
          </a:xfrm>
          <a:prstGeom prst="rect">
            <a:avLst/>
          </a:prstGeom>
          <a:noFill/>
        </p:spPr>
        <p:txBody>
          <a:bodyPr wrap="square" rtlCol="0">
            <a:spAutoFit/>
          </a:bodyPr>
          <a:lstStyle/>
          <a:p>
            <a:r>
              <a:rPr lang="fr-CA" sz="2400" dirty="0">
                <a:solidFill>
                  <a:schemeClr val="bg1"/>
                </a:solidFill>
              </a:rPr>
              <a:t>RENCONTRE D’INFORMATION</a:t>
            </a:r>
          </a:p>
          <a:p>
            <a:r>
              <a:rPr lang="fr-CA" sz="2400" dirty="0">
                <a:solidFill>
                  <a:schemeClr val="bg1"/>
                </a:solidFill>
              </a:rPr>
              <a:t>24 MAI 2025, 10H</a:t>
            </a:r>
          </a:p>
        </p:txBody>
      </p:sp>
      <p:sp>
        <p:nvSpPr>
          <p:cNvPr id="16" name="ZoneTexte 15">
            <a:extLst>
              <a:ext uri="{FF2B5EF4-FFF2-40B4-BE49-F238E27FC236}">
                <a16:creationId xmlns:a16="http://schemas.microsoft.com/office/drawing/2014/main" id="{2CF03A30-7F2B-7922-40A2-23849606E52B}"/>
              </a:ext>
            </a:extLst>
          </p:cNvPr>
          <p:cNvSpPr txBox="1"/>
          <p:nvPr/>
        </p:nvSpPr>
        <p:spPr>
          <a:xfrm>
            <a:off x="259882" y="2691528"/>
            <a:ext cx="3946358" cy="369332"/>
          </a:xfrm>
          <a:prstGeom prst="rect">
            <a:avLst/>
          </a:prstGeom>
          <a:noFill/>
        </p:spPr>
        <p:txBody>
          <a:bodyPr wrap="square" rtlCol="0">
            <a:spAutoFit/>
          </a:bodyPr>
          <a:lstStyle/>
          <a:p>
            <a:r>
              <a:rPr lang="fr-CA" dirty="0">
                <a:solidFill>
                  <a:schemeClr val="bg1"/>
                </a:solidFill>
              </a:rPr>
              <a:t>SERVICE DE L’ENVIRONNEMENT</a:t>
            </a:r>
          </a:p>
        </p:txBody>
      </p:sp>
      <p:pic>
        <p:nvPicPr>
          <p:cNvPr id="18" name="Image 17" descr="Une image contenant Graphique, graphisme, capture d’écran, conception&#10;&#10;Le contenu généré par l’IA peut être incorrect.">
            <a:extLst>
              <a:ext uri="{FF2B5EF4-FFF2-40B4-BE49-F238E27FC236}">
                <a16:creationId xmlns:a16="http://schemas.microsoft.com/office/drawing/2014/main" id="{6F9DE5BA-9935-E0E3-BBB9-98F39FDC4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588" y="2691527"/>
            <a:ext cx="4368029" cy="2948338"/>
          </a:xfrm>
          <a:prstGeom prst="rect">
            <a:avLst/>
          </a:prstGeom>
        </p:spPr>
      </p:pic>
    </p:spTree>
    <p:extLst>
      <p:ext uri="{BB962C8B-B14F-4D97-AF65-F5344CB8AC3E}">
        <p14:creationId xmlns:p14="http://schemas.microsoft.com/office/powerpoint/2010/main" val="1800035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FDF145F-EA3D-DC94-D9AA-31098ED19B5A}"/>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F398474-37BA-4908-4356-96793DEAB0AE}"/>
              </a:ext>
            </a:extLst>
          </p:cNvPr>
          <p:cNvSpPr txBox="1"/>
          <p:nvPr/>
        </p:nvSpPr>
        <p:spPr>
          <a:xfrm>
            <a:off x="147733" y="295204"/>
            <a:ext cx="6999682" cy="461665"/>
          </a:xfrm>
          <a:prstGeom prst="rect">
            <a:avLst/>
          </a:prstGeom>
          <a:noFill/>
        </p:spPr>
        <p:txBody>
          <a:bodyPr wrap="square" rtlCol="0">
            <a:spAutoFit/>
          </a:bodyPr>
          <a:lstStyle/>
          <a:p>
            <a:r>
              <a:rPr lang="fr-CA" sz="2400" dirty="0"/>
              <a:t>Démarche pour obtenir un prêt</a:t>
            </a:r>
          </a:p>
        </p:txBody>
      </p:sp>
      <p:sp>
        <p:nvSpPr>
          <p:cNvPr id="5" name="Rectangle : coins arrondis 4">
            <a:extLst>
              <a:ext uri="{FF2B5EF4-FFF2-40B4-BE49-F238E27FC236}">
                <a16:creationId xmlns:a16="http://schemas.microsoft.com/office/drawing/2014/main" id="{45F66466-689F-3B65-0CB8-3355F550D4E8}"/>
              </a:ext>
            </a:extLst>
          </p:cNvPr>
          <p:cNvSpPr/>
          <p:nvPr/>
        </p:nvSpPr>
        <p:spPr>
          <a:xfrm>
            <a:off x="147733" y="1091406"/>
            <a:ext cx="2489200" cy="2337594"/>
          </a:xfrm>
          <a:prstGeom prst="roundRect">
            <a:avLst/>
          </a:prstGeom>
          <a:solidFill>
            <a:srgbClr val="C1E3EC"/>
          </a:solidFill>
          <a:ln>
            <a:solidFill>
              <a:srgbClr val="4C33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CA" b="1" dirty="0">
              <a:solidFill>
                <a:srgbClr val="000000"/>
              </a:solidFill>
              <a:effectLst/>
              <a:ea typeface="Times New Roman" panose="02020603050405020304" pitchFamily="18" charset="0"/>
            </a:endParaRPr>
          </a:p>
          <a:p>
            <a:pPr algn="ctr"/>
            <a:r>
              <a:rPr lang="fr-CA" dirty="0">
                <a:solidFill>
                  <a:srgbClr val="000000"/>
                </a:solidFill>
                <a:effectLst/>
                <a:ea typeface="Times New Roman" panose="02020603050405020304" pitchFamily="18" charset="0"/>
              </a:rPr>
              <a:t>Obtenir un </a:t>
            </a:r>
            <a:r>
              <a:rPr lang="fr-CA" b="1" dirty="0">
                <a:solidFill>
                  <a:srgbClr val="000000"/>
                </a:solidFill>
                <a:effectLst/>
                <a:ea typeface="Times New Roman" panose="02020603050405020304" pitchFamily="18" charset="0"/>
                <a:cs typeface="Calibri" panose="020F0502020204030204" pitchFamily="34" charset="0"/>
              </a:rPr>
              <a:t>permis</a:t>
            </a:r>
            <a:r>
              <a:rPr lang="fr-CA" dirty="0">
                <a:solidFill>
                  <a:srgbClr val="000000"/>
                </a:solidFill>
                <a:effectLst/>
                <a:ea typeface="Times New Roman" panose="02020603050405020304" pitchFamily="18" charset="0"/>
              </a:rPr>
              <a:t> d’installation sanitaire auprès du Service d’urbanisme de la Municipalité</a:t>
            </a:r>
            <a:endParaRPr lang="fr-CA" dirty="0">
              <a:effectLst/>
              <a:ea typeface="Times New Roman" panose="02020603050405020304" pitchFamily="18" charset="0"/>
            </a:endParaRPr>
          </a:p>
        </p:txBody>
      </p:sp>
      <p:sp>
        <p:nvSpPr>
          <p:cNvPr id="6" name="Ellipse 5">
            <a:extLst>
              <a:ext uri="{FF2B5EF4-FFF2-40B4-BE49-F238E27FC236}">
                <a16:creationId xmlns:a16="http://schemas.microsoft.com/office/drawing/2014/main" id="{B875AD9A-79F3-0D51-B071-A25925E4C18A}"/>
              </a:ext>
            </a:extLst>
          </p:cNvPr>
          <p:cNvSpPr/>
          <p:nvPr/>
        </p:nvSpPr>
        <p:spPr>
          <a:xfrm>
            <a:off x="1092613" y="867747"/>
            <a:ext cx="599440" cy="589280"/>
          </a:xfrm>
          <a:prstGeom prst="ellipse">
            <a:avLst/>
          </a:prstGeom>
          <a:solidFill>
            <a:srgbClr val="3F535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t>1</a:t>
            </a:r>
          </a:p>
        </p:txBody>
      </p:sp>
      <p:sp>
        <p:nvSpPr>
          <p:cNvPr id="7" name="Rectangle : coins arrondis 6">
            <a:extLst>
              <a:ext uri="{FF2B5EF4-FFF2-40B4-BE49-F238E27FC236}">
                <a16:creationId xmlns:a16="http://schemas.microsoft.com/office/drawing/2014/main" id="{73A8C2A0-89F7-FE6F-06D4-6FFB9414CB9E}"/>
              </a:ext>
            </a:extLst>
          </p:cNvPr>
          <p:cNvSpPr/>
          <p:nvPr/>
        </p:nvSpPr>
        <p:spPr>
          <a:xfrm>
            <a:off x="3089986" y="1091406"/>
            <a:ext cx="2489200" cy="2337594"/>
          </a:xfrm>
          <a:prstGeom prst="roundRect">
            <a:avLst/>
          </a:prstGeom>
          <a:solidFill>
            <a:srgbClr val="AEE2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CA" b="1" dirty="0">
              <a:solidFill>
                <a:srgbClr val="000000"/>
              </a:solidFill>
              <a:effectLst/>
              <a:ea typeface="Times New Roman" panose="02020603050405020304" pitchFamily="18" charset="0"/>
            </a:endParaRPr>
          </a:p>
          <a:p>
            <a:pPr algn="ctr"/>
            <a:r>
              <a:rPr lang="fr-CA" dirty="0">
                <a:solidFill>
                  <a:srgbClr val="000000"/>
                </a:solidFill>
                <a:effectLst/>
                <a:ea typeface="Times New Roman" panose="02020603050405020304" pitchFamily="18" charset="0"/>
              </a:rPr>
              <a:t>Compléter et soumettre au Service de l’environnement la demande d’admissibilité accompagnée des documents requis</a:t>
            </a:r>
            <a:endParaRPr lang="fr-CA" dirty="0">
              <a:effectLst/>
              <a:ea typeface="Times New Roman" panose="02020603050405020304" pitchFamily="18" charset="0"/>
            </a:endParaRPr>
          </a:p>
        </p:txBody>
      </p:sp>
      <p:sp>
        <p:nvSpPr>
          <p:cNvPr id="8" name="Ellipse 7">
            <a:extLst>
              <a:ext uri="{FF2B5EF4-FFF2-40B4-BE49-F238E27FC236}">
                <a16:creationId xmlns:a16="http://schemas.microsoft.com/office/drawing/2014/main" id="{7E88FEC6-09E8-0FF9-E58C-91487E04505A}"/>
              </a:ext>
            </a:extLst>
          </p:cNvPr>
          <p:cNvSpPr/>
          <p:nvPr/>
        </p:nvSpPr>
        <p:spPr>
          <a:xfrm>
            <a:off x="4034866" y="867747"/>
            <a:ext cx="599440" cy="589280"/>
          </a:xfrm>
          <a:prstGeom prst="ellipse">
            <a:avLst/>
          </a:prstGeom>
          <a:solidFill>
            <a:srgbClr val="3F535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t>2</a:t>
            </a:r>
          </a:p>
        </p:txBody>
      </p:sp>
      <p:sp>
        <p:nvSpPr>
          <p:cNvPr id="10" name="Rectangle : coins arrondis 9">
            <a:extLst>
              <a:ext uri="{FF2B5EF4-FFF2-40B4-BE49-F238E27FC236}">
                <a16:creationId xmlns:a16="http://schemas.microsoft.com/office/drawing/2014/main" id="{DF4DD5BA-D1C0-8172-6956-F0C046D2A551}"/>
              </a:ext>
            </a:extLst>
          </p:cNvPr>
          <p:cNvSpPr/>
          <p:nvPr/>
        </p:nvSpPr>
        <p:spPr>
          <a:xfrm>
            <a:off x="6032239" y="1091406"/>
            <a:ext cx="2489200" cy="2337594"/>
          </a:xfrm>
          <a:prstGeom prst="roundRect">
            <a:avLst/>
          </a:prstGeom>
          <a:solidFill>
            <a:srgbClr val="C1E3EC"/>
          </a:solidFill>
          <a:ln>
            <a:solidFill>
              <a:srgbClr val="4C33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CA" b="1" dirty="0">
              <a:solidFill>
                <a:srgbClr val="000000"/>
              </a:solidFill>
              <a:effectLst/>
              <a:ea typeface="Times New Roman" panose="02020603050405020304" pitchFamily="18" charset="0"/>
            </a:endParaRPr>
          </a:p>
          <a:p>
            <a:pPr algn="ctr"/>
            <a:r>
              <a:rPr lang="fr-CA" dirty="0">
                <a:solidFill>
                  <a:srgbClr val="000000"/>
                </a:solidFill>
                <a:effectLst/>
                <a:ea typeface="Times New Roman" panose="02020603050405020304" pitchFamily="18" charset="0"/>
              </a:rPr>
              <a:t>Transmission au propriétaire du résultat de l’évaluation de la demande par courriel (acceptée ou refusée)</a:t>
            </a:r>
            <a:endParaRPr lang="fr-CA" dirty="0">
              <a:effectLst/>
              <a:ea typeface="Times New Roman" panose="02020603050405020304" pitchFamily="18" charset="0"/>
            </a:endParaRPr>
          </a:p>
        </p:txBody>
      </p:sp>
      <p:sp>
        <p:nvSpPr>
          <p:cNvPr id="11" name="Ellipse 10">
            <a:extLst>
              <a:ext uri="{FF2B5EF4-FFF2-40B4-BE49-F238E27FC236}">
                <a16:creationId xmlns:a16="http://schemas.microsoft.com/office/drawing/2014/main" id="{9BDCC133-6150-04B2-3C2F-A5F626C0F293}"/>
              </a:ext>
            </a:extLst>
          </p:cNvPr>
          <p:cNvSpPr/>
          <p:nvPr/>
        </p:nvSpPr>
        <p:spPr>
          <a:xfrm>
            <a:off x="6977119" y="867747"/>
            <a:ext cx="599440" cy="589280"/>
          </a:xfrm>
          <a:prstGeom prst="ellipse">
            <a:avLst/>
          </a:prstGeom>
          <a:solidFill>
            <a:srgbClr val="3F535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t>3</a:t>
            </a:r>
          </a:p>
        </p:txBody>
      </p:sp>
      <p:sp>
        <p:nvSpPr>
          <p:cNvPr id="12" name="Rectangle : coins arrondis 11">
            <a:extLst>
              <a:ext uri="{FF2B5EF4-FFF2-40B4-BE49-F238E27FC236}">
                <a16:creationId xmlns:a16="http://schemas.microsoft.com/office/drawing/2014/main" id="{BF2A0EF1-2CD6-EF5C-E44E-CFCD484FA325}"/>
              </a:ext>
            </a:extLst>
          </p:cNvPr>
          <p:cNvSpPr/>
          <p:nvPr/>
        </p:nvSpPr>
        <p:spPr>
          <a:xfrm>
            <a:off x="8974492" y="1091406"/>
            <a:ext cx="2489200" cy="2337594"/>
          </a:xfrm>
          <a:prstGeom prst="roundRect">
            <a:avLst/>
          </a:prstGeom>
          <a:solidFill>
            <a:srgbClr val="AEE2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CA">
                <a:solidFill>
                  <a:srgbClr val="000000"/>
                </a:solidFill>
                <a:effectLst/>
                <a:ea typeface="Times New Roman" panose="02020603050405020304" pitchFamily="18" charset="0"/>
              </a:rPr>
              <a:t>Procéder aux travaux de construction de la nouvelle installation sanitaire</a:t>
            </a:r>
            <a:endParaRPr lang="fr-CA" dirty="0">
              <a:effectLst/>
              <a:ea typeface="Times New Roman" panose="02020603050405020304" pitchFamily="18" charset="0"/>
            </a:endParaRPr>
          </a:p>
        </p:txBody>
      </p:sp>
      <p:sp>
        <p:nvSpPr>
          <p:cNvPr id="13" name="Ellipse 12">
            <a:extLst>
              <a:ext uri="{FF2B5EF4-FFF2-40B4-BE49-F238E27FC236}">
                <a16:creationId xmlns:a16="http://schemas.microsoft.com/office/drawing/2014/main" id="{603E7BC3-B56A-5F81-6685-EDCC2F0D86ED}"/>
              </a:ext>
            </a:extLst>
          </p:cNvPr>
          <p:cNvSpPr/>
          <p:nvPr/>
        </p:nvSpPr>
        <p:spPr>
          <a:xfrm>
            <a:off x="9919372" y="867747"/>
            <a:ext cx="599440" cy="589280"/>
          </a:xfrm>
          <a:prstGeom prst="ellipse">
            <a:avLst/>
          </a:prstGeom>
          <a:solidFill>
            <a:srgbClr val="3F535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t>4</a:t>
            </a:r>
          </a:p>
        </p:txBody>
      </p:sp>
      <p:sp>
        <p:nvSpPr>
          <p:cNvPr id="15" name="Rectangle : coins arrondis 14">
            <a:extLst>
              <a:ext uri="{FF2B5EF4-FFF2-40B4-BE49-F238E27FC236}">
                <a16:creationId xmlns:a16="http://schemas.microsoft.com/office/drawing/2014/main" id="{67376B4A-2905-6414-7D57-0814AEE684A7}"/>
              </a:ext>
            </a:extLst>
          </p:cNvPr>
          <p:cNvSpPr/>
          <p:nvPr/>
        </p:nvSpPr>
        <p:spPr>
          <a:xfrm>
            <a:off x="7430172" y="3763537"/>
            <a:ext cx="2489200" cy="2337594"/>
          </a:xfrm>
          <a:prstGeom prst="roundRect">
            <a:avLst/>
          </a:prstGeom>
          <a:solidFill>
            <a:srgbClr val="C1E3EC"/>
          </a:solidFill>
          <a:ln>
            <a:solidFill>
              <a:srgbClr val="4C33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fr-CA" b="1" dirty="0">
              <a:solidFill>
                <a:srgbClr val="000000"/>
              </a:solidFill>
              <a:effectLst/>
              <a:ea typeface="Times New Roman" panose="02020603050405020304" pitchFamily="18" charset="0"/>
            </a:endParaRPr>
          </a:p>
          <a:p>
            <a:pPr algn="ctr">
              <a:spcBef>
                <a:spcPts val="600"/>
              </a:spcBef>
            </a:pPr>
            <a:r>
              <a:rPr lang="fr-CA" dirty="0">
                <a:solidFill>
                  <a:srgbClr val="000000"/>
                </a:solidFill>
                <a:effectLst/>
                <a:ea typeface="Times New Roman" panose="02020603050405020304" pitchFamily="18" charset="0"/>
              </a:rPr>
              <a:t>Déposer au Service de l’environnement le rapport de conformité de la nouvelle installation sanitaire et les factures finales</a:t>
            </a:r>
          </a:p>
        </p:txBody>
      </p:sp>
      <p:sp>
        <p:nvSpPr>
          <p:cNvPr id="16" name="Ellipse 15">
            <a:extLst>
              <a:ext uri="{FF2B5EF4-FFF2-40B4-BE49-F238E27FC236}">
                <a16:creationId xmlns:a16="http://schemas.microsoft.com/office/drawing/2014/main" id="{2C12E44F-E8A4-ED45-8A7C-E573ACE5BE01}"/>
              </a:ext>
            </a:extLst>
          </p:cNvPr>
          <p:cNvSpPr/>
          <p:nvPr/>
        </p:nvSpPr>
        <p:spPr>
          <a:xfrm>
            <a:off x="8375052" y="3539878"/>
            <a:ext cx="599440" cy="589280"/>
          </a:xfrm>
          <a:prstGeom prst="ellipse">
            <a:avLst/>
          </a:prstGeom>
          <a:solidFill>
            <a:srgbClr val="3F535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t>5</a:t>
            </a:r>
          </a:p>
        </p:txBody>
      </p:sp>
      <p:sp>
        <p:nvSpPr>
          <p:cNvPr id="17" name="Rectangle : coins arrondis 16">
            <a:extLst>
              <a:ext uri="{FF2B5EF4-FFF2-40B4-BE49-F238E27FC236}">
                <a16:creationId xmlns:a16="http://schemas.microsoft.com/office/drawing/2014/main" id="{B820BA1E-F0DA-0624-219E-3022419AFAFC}"/>
              </a:ext>
            </a:extLst>
          </p:cNvPr>
          <p:cNvSpPr/>
          <p:nvPr/>
        </p:nvSpPr>
        <p:spPr>
          <a:xfrm>
            <a:off x="4486573" y="3763537"/>
            <a:ext cx="2489200" cy="2337594"/>
          </a:xfrm>
          <a:prstGeom prst="roundRect">
            <a:avLst/>
          </a:prstGeom>
          <a:solidFill>
            <a:srgbClr val="AEE2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CA" b="1" dirty="0">
              <a:solidFill>
                <a:srgbClr val="000000"/>
              </a:solidFill>
              <a:effectLst/>
              <a:ea typeface="Times New Roman" panose="02020603050405020304" pitchFamily="18" charset="0"/>
            </a:endParaRPr>
          </a:p>
          <a:p>
            <a:pPr algn="ctr"/>
            <a:r>
              <a:rPr lang="fr-CA" dirty="0">
                <a:solidFill>
                  <a:srgbClr val="000000"/>
                </a:solidFill>
                <a:effectLst/>
                <a:ea typeface="Times New Roman" panose="02020603050405020304" pitchFamily="18" charset="0"/>
              </a:rPr>
              <a:t>Signature de l’entente de financement entre les parties (propriétaire, Service des finances et Service de l’environnement)</a:t>
            </a:r>
            <a:endParaRPr lang="fr-CA" dirty="0">
              <a:effectLst/>
              <a:ea typeface="Times New Roman" panose="02020603050405020304" pitchFamily="18" charset="0"/>
            </a:endParaRPr>
          </a:p>
        </p:txBody>
      </p:sp>
      <p:sp>
        <p:nvSpPr>
          <p:cNvPr id="18" name="Ellipse 17">
            <a:extLst>
              <a:ext uri="{FF2B5EF4-FFF2-40B4-BE49-F238E27FC236}">
                <a16:creationId xmlns:a16="http://schemas.microsoft.com/office/drawing/2014/main" id="{89037511-28A8-C672-8661-54DD560B6F78}"/>
              </a:ext>
            </a:extLst>
          </p:cNvPr>
          <p:cNvSpPr/>
          <p:nvPr/>
        </p:nvSpPr>
        <p:spPr>
          <a:xfrm>
            <a:off x="5431453" y="3539878"/>
            <a:ext cx="599440" cy="589280"/>
          </a:xfrm>
          <a:prstGeom prst="ellipse">
            <a:avLst/>
          </a:prstGeom>
          <a:solidFill>
            <a:srgbClr val="3F535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t>6</a:t>
            </a:r>
          </a:p>
        </p:txBody>
      </p:sp>
      <p:sp>
        <p:nvSpPr>
          <p:cNvPr id="19" name="Rectangle : coins arrondis 18">
            <a:extLst>
              <a:ext uri="{FF2B5EF4-FFF2-40B4-BE49-F238E27FC236}">
                <a16:creationId xmlns:a16="http://schemas.microsoft.com/office/drawing/2014/main" id="{9A97CD34-A9B4-FF26-CD04-D91E981260E4}"/>
              </a:ext>
            </a:extLst>
          </p:cNvPr>
          <p:cNvSpPr/>
          <p:nvPr/>
        </p:nvSpPr>
        <p:spPr>
          <a:xfrm>
            <a:off x="1544320" y="3763537"/>
            <a:ext cx="2489200" cy="2337594"/>
          </a:xfrm>
          <a:prstGeom prst="roundRect">
            <a:avLst/>
          </a:prstGeom>
          <a:solidFill>
            <a:srgbClr val="C1E3EC"/>
          </a:solidFill>
          <a:ln>
            <a:solidFill>
              <a:srgbClr val="4C33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fr-CA" b="1" dirty="0">
              <a:solidFill>
                <a:srgbClr val="000000"/>
              </a:solidFill>
              <a:effectLst/>
              <a:ea typeface="Times New Roman" panose="02020603050405020304" pitchFamily="18" charset="0"/>
            </a:endParaRPr>
          </a:p>
          <a:p>
            <a:pPr algn="ctr">
              <a:spcBef>
                <a:spcPts val="600"/>
              </a:spcBef>
            </a:pPr>
            <a:r>
              <a:rPr lang="fr-CA" dirty="0">
                <a:solidFill>
                  <a:srgbClr val="000000"/>
                </a:solidFill>
                <a:effectLst/>
                <a:ea typeface="Times New Roman" panose="02020603050405020304" pitchFamily="18" charset="0"/>
              </a:rPr>
              <a:t>Transmission du ou des chèques de remboursement au propriétaire dans les 45 jours suivant la signature de l’entente</a:t>
            </a:r>
          </a:p>
        </p:txBody>
      </p:sp>
      <p:sp>
        <p:nvSpPr>
          <p:cNvPr id="20" name="Ellipse 19">
            <a:extLst>
              <a:ext uri="{FF2B5EF4-FFF2-40B4-BE49-F238E27FC236}">
                <a16:creationId xmlns:a16="http://schemas.microsoft.com/office/drawing/2014/main" id="{F0FFAB08-44D5-982A-112E-5CB8159D0E40}"/>
              </a:ext>
            </a:extLst>
          </p:cNvPr>
          <p:cNvSpPr/>
          <p:nvPr/>
        </p:nvSpPr>
        <p:spPr>
          <a:xfrm>
            <a:off x="2489200" y="3539878"/>
            <a:ext cx="599440" cy="589280"/>
          </a:xfrm>
          <a:prstGeom prst="ellipse">
            <a:avLst/>
          </a:prstGeom>
          <a:solidFill>
            <a:srgbClr val="3F535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000" b="1" dirty="0"/>
              <a:t>7</a:t>
            </a:r>
          </a:p>
        </p:txBody>
      </p:sp>
      <p:pic>
        <p:nvPicPr>
          <p:cNvPr id="22" name="Graphique 21" descr="Flèche : courbe légère avec un remplissage uni">
            <a:extLst>
              <a:ext uri="{FF2B5EF4-FFF2-40B4-BE49-F238E27FC236}">
                <a16:creationId xmlns:a16="http://schemas.microsoft.com/office/drawing/2014/main" id="{6B9D03CA-CB8A-1C41-28EC-E73809454F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31720" y="1968353"/>
            <a:ext cx="914400" cy="914400"/>
          </a:xfrm>
          <a:prstGeom prst="rect">
            <a:avLst/>
          </a:prstGeom>
        </p:spPr>
      </p:pic>
      <p:pic>
        <p:nvPicPr>
          <p:cNvPr id="23" name="Graphique 22" descr="Flèche : courbe légère avec un remplissage uni">
            <a:extLst>
              <a:ext uri="{FF2B5EF4-FFF2-40B4-BE49-F238E27FC236}">
                <a16:creationId xmlns:a16="http://schemas.microsoft.com/office/drawing/2014/main" id="{17486C78-2EE6-0F76-05A0-1BB52AB53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31511" y="1968353"/>
            <a:ext cx="914400" cy="914400"/>
          </a:xfrm>
          <a:prstGeom prst="rect">
            <a:avLst/>
          </a:prstGeom>
        </p:spPr>
      </p:pic>
      <p:pic>
        <p:nvPicPr>
          <p:cNvPr id="24" name="Graphique 23" descr="Flèche : courbe légère avec un remplissage uni">
            <a:extLst>
              <a:ext uri="{FF2B5EF4-FFF2-40B4-BE49-F238E27FC236}">
                <a16:creationId xmlns:a16="http://schemas.microsoft.com/office/drawing/2014/main" id="{DCCE558D-A2DD-4AC9-3C99-1A7150A899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31302" y="1968353"/>
            <a:ext cx="914400" cy="914400"/>
          </a:xfrm>
          <a:prstGeom prst="rect">
            <a:avLst/>
          </a:prstGeom>
        </p:spPr>
      </p:pic>
      <p:pic>
        <p:nvPicPr>
          <p:cNvPr id="25" name="Graphique 24" descr="Flèche : courbe légère avec un remplissage uni">
            <a:extLst>
              <a:ext uri="{FF2B5EF4-FFF2-40B4-BE49-F238E27FC236}">
                <a16:creationId xmlns:a16="http://schemas.microsoft.com/office/drawing/2014/main" id="{3A6E6CDC-BEA1-A2A3-CFFC-DE1A601DB7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770395" y="4852194"/>
            <a:ext cx="865155" cy="914400"/>
          </a:xfrm>
          <a:prstGeom prst="rect">
            <a:avLst/>
          </a:prstGeom>
        </p:spPr>
      </p:pic>
      <p:pic>
        <p:nvPicPr>
          <p:cNvPr id="26" name="Graphique 25" descr="Flèche : courbe légère avec un remplissage uni">
            <a:extLst>
              <a:ext uri="{FF2B5EF4-FFF2-40B4-BE49-F238E27FC236}">
                <a16:creationId xmlns:a16="http://schemas.microsoft.com/office/drawing/2014/main" id="{D35431CB-2BA0-FC6D-9627-491CE08D02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769151" y="4852194"/>
            <a:ext cx="865155" cy="914400"/>
          </a:xfrm>
          <a:prstGeom prst="rect">
            <a:avLst/>
          </a:prstGeom>
        </p:spPr>
      </p:pic>
      <p:pic>
        <p:nvPicPr>
          <p:cNvPr id="27" name="Graphique 26" descr="Flèche : courbe légère avec un remplissage uni">
            <a:extLst>
              <a:ext uri="{FF2B5EF4-FFF2-40B4-BE49-F238E27FC236}">
                <a16:creationId xmlns:a16="http://schemas.microsoft.com/office/drawing/2014/main" id="{565D486B-2AC3-B589-5503-474505E154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8149053" flipH="1">
            <a:off x="9607376" y="3247706"/>
            <a:ext cx="865155" cy="914400"/>
          </a:xfrm>
          <a:prstGeom prst="rect">
            <a:avLst/>
          </a:prstGeom>
        </p:spPr>
      </p:pic>
    </p:spTree>
    <p:extLst>
      <p:ext uri="{BB962C8B-B14F-4D97-AF65-F5344CB8AC3E}">
        <p14:creationId xmlns:p14="http://schemas.microsoft.com/office/powerpoint/2010/main" val="365202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C5F7DF0-52FB-499F-EE1B-9964AB0FC1D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F3119791-3C3E-88B1-07EF-53103A17004D}"/>
              </a:ext>
            </a:extLst>
          </p:cNvPr>
          <p:cNvSpPr txBox="1"/>
          <p:nvPr/>
        </p:nvSpPr>
        <p:spPr>
          <a:xfrm>
            <a:off x="5410198" y="229890"/>
            <a:ext cx="6999682" cy="461665"/>
          </a:xfrm>
          <a:prstGeom prst="rect">
            <a:avLst/>
          </a:prstGeom>
          <a:noFill/>
        </p:spPr>
        <p:txBody>
          <a:bodyPr wrap="square" rtlCol="0">
            <a:spAutoFit/>
          </a:bodyPr>
          <a:lstStyle/>
          <a:p>
            <a:r>
              <a:rPr lang="fr-CA" sz="2400" dirty="0"/>
              <a:t>Documents requis pour faire une demande de prêt</a:t>
            </a:r>
          </a:p>
        </p:txBody>
      </p:sp>
      <p:pic>
        <p:nvPicPr>
          <p:cNvPr id="3" name="Picture 2" descr="Green Piggy Bank Stock Photos, Images and Backgrounds for Free Download">
            <a:extLst>
              <a:ext uri="{FF2B5EF4-FFF2-40B4-BE49-F238E27FC236}">
                <a16:creationId xmlns:a16="http://schemas.microsoft.com/office/drawing/2014/main" id="{E85159DF-0C87-FF61-74D0-6C34A839B5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93" t="9630" r="22048" b="-2"/>
          <a:stretch/>
        </p:blipFill>
        <p:spPr bwMode="auto">
          <a:xfrm>
            <a:off x="0" y="0"/>
            <a:ext cx="5410198" cy="61976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17B041CB-FCB4-70E1-6CD4-3B4A3C48F86C}"/>
              </a:ext>
            </a:extLst>
          </p:cNvPr>
          <p:cNvSpPr txBox="1"/>
          <p:nvPr/>
        </p:nvSpPr>
        <p:spPr>
          <a:xfrm>
            <a:off x="5410198" y="822288"/>
            <a:ext cx="6781802" cy="5375311"/>
          </a:xfrm>
          <a:prstGeom prst="rect">
            <a:avLst/>
          </a:prstGeom>
        </p:spPr>
        <p:txBody>
          <a:bodyPr vert="horz" lIns="91440" tIns="45720" rIns="91440" bIns="45720" rtlCol="0">
            <a:noAutofit/>
          </a:bodyPr>
          <a:lstStyle/>
          <a:p>
            <a:pPr marL="285750" indent="-228600">
              <a:lnSpc>
                <a:spcPct val="90000"/>
              </a:lnSpc>
              <a:spcAft>
                <a:spcPts val="1200"/>
              </a:spcAft>
              <a:buFont typeface="Arial" panose="020B0604020202020204" pitchFamily="34" charset="0"/>
              <a:buChar char="•"/>
            </a:pPr>
            <a:r>
              <a:rPr lang="fr-CA" sz="2000" dirty="0"/>
              <a:t>Une procuration du propriétaire si ce n’est pas lui qui fait la demande;</a:t>
            </a:r>
          </a:p>
          <a:p>
            <a:pPr marL="285750" indent="-228600">
              <a:lnSpc>
                <a:spcPct val="90000"/>
              </a:lnSpc>
              <a:spcAft>
                <a:spcPts val="1200"/>
              </a:spcAft>
              <a:buFont typeface="Arial" panose="020B0604020202020204" pitchFamily="34" charset="0"/>
              <a:buChar char="•"/>
            </a:pPr>
            <a:r>
              <a:rPr lang="fr-CA" sz="2000" dirty="0"/>
              <a:t>Une preuve de propriété;</a:t>
            </a:r>
          </a:p>
          <a:p>
            <a:pPr marL="285750" indent="-228600">
              <a:lnSpc>
                <a:spcPct val="90000"/>
              </a:lnSpc>
              <a:spcAft>
                <a:spcPts val="1200"/>
              </a:spcAft>
              <a:buFont typeface="Arial" panose="020B0604020202020204" pitchFamily="34" charset="0"/>
              <a:buChar char="•"/>
            </a:pPr>
            <a:r>
              <a:rPr lang="fr-CA" sz="2000" dirty="0"/>
              <a:t>L'étude de caractérisation du site et du terrain naturel; </a:t>
            </a:r>
          </a:p>
          <a:p>
            <a:pPr marL="285750" indent="-228600">
              <a:lnSpc>
                <a:spcPct val="90000"/>
              </a:lnSpc>
              <a:spcAft>
                <a:spcPts val="1200"/>
              </a:spcAft>
              <a:buFont typeface="Arial" panose="020B0604020202020204" pitchFamily="34" charset="0"/>
              <a:buChar char="•"/>
            </a:pPr>
            <a:r>
              <a:rPr lang="fr-CA" sz="2000" dirty="0"/>
              <a:t>Le certificat d’autorisation pour la construction d’une installation sanitaire émis par le Service d’urbanisme;</a:t>
            </a:r>
          </a:p>
          <a:p>
            <a:pPr marL="285750" indent="-228600">
              <a:lnSpc>
                <a:spcPct val="90000"/>
              </a:lnSpc>
              <a:spcAft>
                <a:spcPts val="1200"/>
              </a:spcAft>
              <a:buFont typeface="Arial" panose="020B0604020202020204" pitchFamily="34" charset="0"/>
              <a:buChar char="•"/>
            </a:pPr>
            <a:r>
              <a:rPr lang="fr-CA" sz="2000" dirty="0"/>
              <a:t>La ou les soumissions pour l’exécution des travaux en lien avec la demande d’aide financière;</a:t>
            </a:r>
          </a:p>
          <a:p>
            <a:pPr marL="285750" indent="-228600">
              <a:lnSpc>
                <a:spcPct val="90000"/>
              </a:lnSpc>
              <a:spcAft>
                <a:spcPts val="1200"/>
              </a:spcAft>
              <a:buFont typeface="Arial" panose="020B0604020202020204" pitchFamily="34" charset="0"/>
              <a:buChar char="•"/>
            </a:pPr>
            <a:r>
              <a:rPr lang="fr-CA" sz="2000" dirty="0"/>
              <a:t>Les numéros de licences RBQ appropriées des entrepreneurs qui exécuteront les travaux;</a:t>
            </a:r>
          </a:p>
          <a:p>
            <a:pPr marL="285750" indent="-228600">
              <a:lnSpc>
                <a:spcPct val="90000"/>
              </a:lnSpc>
              <a:spcAft>
                <a:spcPts val="1200"/>
              </a:spcAft>
              <a:buFont typeface="Arial" panose="020B0604020202020204" pitchFamily="34" charset="0"/>
              <a:buChar char="•"/>
            </a:pPr>
            <a:r>
              <a:rPr lang="fr-CA" sz="2000" dirty="0"/>
              <a:t>Un chèque de 150$ fait à l’ordre de la Municipalité de Saint-Hippolyte afin de couvrir les frais administratifs. Ne sont pas remboursables en cas de refus.</a:t>
            </a:r>
            <a:endParaRPr lang="en-US" sz="2000" dirty="0"/>
          </a:p>
          <a:p>
            <a:pPr marL="57150" algn="ctr">
              <a:lnSpc>
                <a:spcPct val="90000"/>
              </a:lnSpc>
              <a:spcAft>
                <a:spcPts val="1200"/>
              </a:spcAft>
            </a:pPr>
            <a:r>
              <a:rPr lang="fr-CA" sz="2400" b="1" dirty="0"/>
              <a:t>Le formulaire de demande d’</a:t>
            </a:r>
            <a:r>
              <a:rPr lang="fr-CA" sz="2400" b="1" dirty="0" err="1"/>
              <a:t>Écoprêt</a:t>
            </a:r>
            <a:r>
              <a:rPr lang="fr-CA" sz="2400" b="1" dirty="0"/>
              <a:t> est disponible au www.saint-hippolyte.ca/puisards/.</a:t>
            </a:r>
          </a:p>
        </p:txBody>
      </p:sp>
    </p:spTree>
    <p:extLst>
      <p:ext uri="{BB962C8B-B14F-4D97-AF65-F5344CB8AC3E}">
        <p14:creationId xmlns:p14="http://schemas.microsoft.com/office/powerpoint/2010/main" val="227262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67D4F1-EF87-C61C-1AEE-8697855921E9}"/>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Effective Questioning Techniques - IEEE-USA InSight">
            <a:extLst>
              <a:ext uri="{FF2B5EF4-FFF2-40B4-BE49-F238E27FC236}">
                <a16:creationId xmlns:a16="http://schemas.microsoft.com/office/drawing/2014/main" id="{AE7B1248-865E-B110-1260-1B1C95FC7384}"/>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b="8759"/>
          <a:stretch>
            <a:fillRect/>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B5875A6-A833-19EC-95FD-8B32C7BD7B4D}"/>
              </a:ext>
            </a:extLst>
          </p:cNvPr>
          <p:cNvSpPr txBox="1"/>
          <p:nvPr/>
        </p:nvSpPr>
        <p:spPr>
          <a:xfrm>
            <a:off x="838200" y="3526300"/>
            <a:ext cx="10165218" cy="710420"/>
          </a:xfrm>
          <a:prstGeom prst="rect">
            <a:avLst/>
          </a:prstGeom>
        </p:spPr>
        <p:txBody>
          <a:bodyPr vert="horz" lIns="91440" tIns="45720" rIns="91440" bIns="45720" rtlCol="0">
            <a:normAutofit/>
          </a:bodyPr>
          <a:lstStyle/>
          <a:p>
            <a:pPr algn="ctr">
              <a:lnSpc>
                <a:spcPct val="90000"/>
              </a:lnSpc>
              <a:spcAft>
                <a:spcPts val="600"/>
              </a:spcAft>
            </a:pPr>
            <a:r>
              <a:rPr lang="en-US" sz="4000" dirty="0">
                <a:solidFill>
                  <a:srgbClr val="FFFFFF"/>
                </a:solidFill>
              </a:rPr>
              <a:t>AVEZ-VOUS DES QUESTIONS?</a:t>
            </a:r>
          </a:p>
        </p:txBody>
      </p:sp>
    </p:spTree>
    <p:extLst>
      <p:ext uri="{BB962C8B-B14F-4D97-AF65-F5344CB8AC3E}">
        <p14:creationId xmlns:p14="http://schemas.microsoft.com/office/powerpoint/2010/main" val="311311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E7AC995-D0DB-E00C-95CE-E8D051638E4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C1CC663-41FE-62D0-785C-5C27806178B1}"/>
              </a:ext>
            </a:extLst>
          </p:cNvPr>
          <p:cNvSpPr/>
          <p:nvPr/>
        </p:nvSpPr>
        <p:spPr>
          <a:xfrm>
            <a:off x="6457360" y="0"/>
            <a:ext cx="5770412" cy="6174557"/>
          </a:xfrm>
          <a:prstGeom prst="rect">
            <a:avLst/>
          </a:prstGeom>
          <a:solidFill>
            <a:schemeClr val="dk1">
              <a:alpha val="79000"/>
            </a:schemeClr>
          </a:solid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A75C1CB5-3849-CDD5-5211-754A184477F6}"/>
              </a:ext>
            </a:extLst>
          </p:cNvPr>
          <p:cNvSpPr txBox="1"/>
          <p:nvPr/>
        </p:nvSpPr>
        <p:spPr>
          <a:xfrm>
            <a:off x="113387" y="1166078"/>
            <a:ext cx="6300228" cy="424731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CA" sz="2000" dirty="0"/>
              <a:t>Un puisard est un trou dans le sol au fond ouvert, dont la paroi non étanche est constituée de béton, de pierre, de briques ou d’autres matériaux, utilisé pour recueillir les eaux usées domestiques;</a:t>
            </a:r>
          </a:p>
          <a:p>
            <a:pPr marL="285750" indent="-285750">
              <a:spcAft>
                <a:spcPts val="1200"/>
              </a:spcAft>
              <a:buFont typeface="Arial" panose="020B0604020202020204" pitchFamily="34" charset="0"/>
              <a:buChar char="•"/>
            </a:pPr>
            <a:r>
              <a:rPr lang="fr-CA" sz="2000" dirty="0"/>
              <a:t>Les eaux usées s’infiltrent directement dans le sol sans aucun prétraitement et les boues (matières solides contenues dans les eaux usées) s’accumulent au fond;</a:t>
            </a:r>
          </a:p>
          <a:p>
            <a:pPr marL="285750" indent="-285750">
              <a:spcAft>
                <a:spcPts val="1200"/>
              </a:spcAft>
              <a:buFont typeface="Arial" panose="020B0604020202020204" pitchFamily="34" charset="0"/>
              <a:buChar char="•"/>
            </a:pPr>
            <a:r>
              <a:rPr lang="fr-CA" sz="2000" dirty="0"/>
              <a:t>Les puisards ont une durée de vie limitée: les boues finissent par colmater le fond et les parois. Lorsqu’il y a de l’eau qui s’accumule dans le puisard, cela signifie qu’il est en fin de vie.</a:t>
            </a:r>
          </a:p>
          <a:p>
            <a:pPr marL="285750" indent="-285750">
              <a:spcAft>
                <a:spcPts val="1200"/>
              </a:spcAft>
              <a:buFont typeface="Arial" panose="020B0604020202020204" pitchFamily="34" charset="0"/>
              <a:buChar char="•"/>
            </a:pPr>
            <a:endParaRPr lang="fr-CA" sz="2000" dirty="0"/>
          </a:p>
        </p:txBody>
      </p:sp>
      <p:pic>
        <p:nvPicPr>
          <p:cNvPr id="4" name="Image 3">
            <a:extLst>
              <a:ext uri="{FF2B5EF4-FFF2-40B4-BE49-F238E27FC236}">
                <a16:creationId xmlns:a16="http://schemas.microsoft.com/office/drawing/2014/main" id="{50FC7D40-A9D3-E9D7-E1E2-2C34DD439275}"/>
              </a:ext>
            </a:extLst>
          </p:cNvPr>
          <p:cNvPicPr>
            <a:picLocks noChangeAspect="1"/>
          </p:cNvPicPr>
          <p:nvPr/>
        </p:nvPicPr>
        <p:blipFill>
          <a:blip r:embed="rId3"/>
          <a:stretch>
            <a:fillRect/>
          </a:stretch>
        </p:blipFill>
        <p:spPr>
          <a:xfrm>
            <a:off x="6784576" y="350359"/>
            <a:ext cx="5115979" cy="3347807"/>
          </a:xfrm>
          <a:prstGeom prst="rect">
            <a:avLst/>
          </a:prstGeom>
        </p:spPr>
      </p:pic>
      <p:sp>
        <p:nvSpPr>
          <p:cNvPr id="6" name="ZoneTexte 5">
            <a:extLst>
              <a:ext uri="{FF2B5EF4-FFF2-40B4-BE49-F238E27FC236}">
                <a16:creationId xmlns:a16="http://schemas.microsoft.com/office/drawing/2014/main" id="{C081328B-0ACD-04EE-510C-44D3DB4DC6E0}"/>
              </a:ext>
            </a:extLst>
          </p:cNvPr>
          <p:cNvSpPr txBox="1"/>
          <p:nvPr/>
        </p:nvSpPr>
        <p:spPr>
          <a:xfrm>
            <a:off x="7274770" y="1234912"/>
            <a:ext cx="738014" cy="307777"/>
          </a:xfrm>
          <a:prstGeom prst="rect">
            <a:avLst/>
          </a:prstGeom>
          <a:noFill/>
        </p:spPr>
        <p:txBody>
          <a:bodyPr wrap="square" rtlCol="0">
            <a:spAutoFit/>
          </a:bodyPr>
          <a:lstStyle/>
          <a:p>
            <a:r>
              <a:rPr lang="fr-CA" sz="1400" b="1" dirty="0"/>
              <a:t>Entrée</a:t>
            </a:r>
          </a:p>
        </p:txBody>
      </p:sp>
      <p:sp>
        <p:nvSpPr>
          <p:cNvPr id="12" name="ZoneTexte 11">
            <a:extLst>
              <a:ext uri="{FF2B5EF4-FFF2-40B4-BE49-F238E27FC236}">
                <a16:creationId xmlns:a16="http://schemas.microsoft.com/office/drawing/2014/main" id="{3F5A4C7C-DB45-AC2C-39BB-775F0EC21A35}"/>
              </a:ext>
            </a:extLst>
          </p:cNvPr>
          <p:cNvSpPr txBox="1"/>
          <p:nvPr/>
        </p:nvSpPr>
        <p:spPr>
          <a:xfrm>
            <a:off x="9427406" y="1157212"/>
            <a:ext cx="738014" cy="307777"/>
          </a:xfrm>
          <a:prstGeom prst="rect">
            <a:avLst/>
          </a:prstGeom>
          <a:noFill/>
        </p:spPr>
        <p:txBody>
          <a:bodyPr wrap="square" rtlCol="0">
            <a:spAutoFit/>
          </a:bodyPr>
          <a:lstStyle/>
          <a:p>
            <a:pPr algn="ctr"/>
            <a:r>
              <a:rPr lang="fr-CA" sz="1400" b="1" dirty="0"/>
              <a:t>Sol</a:t>
            </a:r>
          </a:p>
        </p:txBody>
      </p:sp>
      <p:sp>
        <p:nvSpPr>
          <p:cNvPr id="13" name="ZoneTexte 12">
            <a:extLst>
              <a:ext uri="{FF2B5EF4-FFF2-40B4-BE49-F238E27FC236}">
                <a16:creationId xmlns:a16="http://schemas.microsoft.com/office/drawing/2014/main" id="{E691D7E3-2FD6-38AC-2B54-292BAE406BB5}"/>
              </a:ext>
            </a:extLst>
          </p:cNvPr>
          <p:cNvSpPr txBox="1"/>
          <p:nvPr/>
        </p:nvSpPr>
        <p:spPr>
          <a:xfrm>
            <a:off x="11007056" y="1157211"/>
            <a:ext cx="738014" cy="307777"/>
          </a:xfrm>
          <a:prstGeom prst="rect">
            <a:avLst/>
          </a:prstGeom>
          <a:noFill/>
        </p:spPr>
        <p:txBody>
          <a:bodyPr wrap="square" rtlCol="0">
            <a:spAutoFit/>
          </a:bodyPr>
          <a:lstStyle/>
          <a:p>
            <a:pPr algn="ctr"/>
            <a:r>
              <a:rPr lang="fr-CA" sz="1400" b="1" dirty="0"/>
              <a:t>Lac</a:t>
            </a:r>
          </a:p>
        </p:txBody>
      </p:sp>
      <p:sp>
        <p:nvSpPr>
          <p:cNvPr id="14" name="ZoneTexte 13">
            <a:extLst>
              <a:ext uri="{FF2B5EF4-FFF2-40B4-BE49-F238E27FC236}">
                <a16:creationId xmlns:a16="http://schemas.microsoft.com/office/drawing/2014/main" id="{4F461113-90F1-E083-E8A6-CC50154E0B39}"/>
              </a:ext>
            </a:extLst>
          </p:cNvPr>
          <p:cNvSpPr txBox="1"/>
          <p:nvPr/>
        </p:nvSpPr>
        <p:spPr>
          <a:xfrm>
            <a:off x="8700179" y="3275111"/>
            <a:ext cx="1772999" cy="307777"/>
          </a:xfrm>
          <a:prstGeom prst="rect">
            <a:avLst/>
          </a:prstGeom>
          <a:noFill/>
        </p:spPr>
        <p:txBody>
          <a:bodyPr wrap="square" rtlCol="0">
            <a:spAutoFit/>
          </a:bodyPr>
          <a:lstStyle/>
          <a:p>
            <a:pPr algn="ctr"/>
            <a:r>
              <a:rPr lang="fr-CA" sz="1400" b="1" dirty="0"/>
              <a:t>Eaux souterraines</a:t>
            </a:r>
          </a:p>
        </p:txBody>
      </p:sp>
      <p:sp>
        <p:nvSpPr>
          <p:cNvPr id="15" name="ZoneTexte 14">
            <a:extLst>
              <a:ext uri="{FF2B5EF4-FFF2-40B4-BE49-F238E27FC236}">
                <a16:creationId xmlns:a16="http://schemas.microsoft.com/office/drawing/2014/main" id="{E7D3F7EC-A7EB-051B-6FC1-146E061506E7}"/>
              </a:ext>
            </a:extLst>
          </p:cNvPr>
          <p:cNvSpPr txBox="1"/>
          <p:nvPr/>
        </p:nvSpPr>
        <p:spPr>
          <a:xfrm>
            <a:off x="9342565" y="2564058"/>
            <a:ext cx="1772999" cy="523220"/>
          </a:xfrm>
          <a:prstGeom prst="rect">
            <a:avLst/>
          </a:prstGeom>
          <a:noFill/>
        </p:spPr>
        <p:txBody>
          <a:bodyPr wrap="square" rtlCol="0">
            <a:spAutoFit/>
          </a:bodyPr>
          <a:lstStyle/>
          <a:p>
            <a:pPr algn="ctr"/>
            <a:r>
              <a:rPr lang="fr-CA" sz="1400" b="1" dirty="0"/>
              <a:t>Bactéries et nutriments</a:t>
            </a:r>
          </a:p>
        </p:txBody>
      </p:sp>
      <p:sp>
        <p:nvSpPr>
          <p:cNvPr id="16" name="ZoneTexte 15">
            <a:extLst>
              <a:ext uri="{FF2B5EF4-FFF2-40B4-BE49-F238E27FC236}">
                <a16:creationId xmlns:a16="http://schemas.microsoft.com/office/drawing/2014/main" id="{52C03556-35FF-5A74-E624-D7576D5BC442}"/>
              </a:ext>
            </a:extLst>
          </p:cNvPr>
          <p:cNvSpPr txBox="1"/>
          <p:nvPr/>
        </p:nvSpPr>
        <p:spPr>
          <a:xfrm>
            <a:off x="9225710" y="1699632"/>
            <a:ext cx="1141405" cy="523220"/>
          </a:xfrm>
          <a:prstGeom prst="rect">
            <a:avLst/>
          </a:prstGeom>
          <a:noFill/>
        </p:spPr>
        <p:txBody>
          <a:bodyPr wrap="square" rtlCol="0">
            <a:spAutoFit/>
          </a:bodyPr>
          <a:lstStyle/>
          <a:p>
            <a:r>
              <a:rPr lang="fr-CA" sz="1400" b="1" dirty="0"/>
              <a:t>Gravier ou sable</a:t>
            </a:r>
          </a:p>
        </p:txBody>
      </p:sp>
      <p:cxnSp>
        <p:nvCxnSpPr>
          <p:cNvPr id="18" name="Connecteur droit avec flèche 17">
            <a:extLst>
              <a:ext uri="{FF2B5EF4-FFF2-40B4-BE49-F238E27FC236}">
                <a16:creationId xmlns:a16="http://schemas.microsoft.com/office/drawing/2014/main" id="{4E514113-0F32-C506-A905-3F544B27B9FD}"/>
              </a:ext>
            </a:extLst>
          </p:cNvPr>
          <p:cNvCxnSpPr>
            <a:cxnSpLocks/>
          </p:cNvCxnSpPr>
          <p:nvPr/>
        </p:nvCxnSpPr>
        <p:spPr>
          <a:xfrm flipH="1">
            <a:off x="8861196" y="1953170"/>
            <a:ext cx="481369" cy="7109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ZoneTexte 19">
            <a:extLst>
              <a:ext uri="{FF2B5EF4-FFF2-40B4-BE49-F238E27FC236}">
                <a16:creationId xmlns:a16="http://schemas.microsoft.com/office/drawing/2014/main" id="{FBEF6012-FB9F-23C0-9032-3FF39DFCB40E}"/>
              </a:ext>
            </a:extLst>
          </p:cNvPr>
          <p:cNvSpPr txBox="1"/>
          <p:nvPr/>
        </p:nvSpPr>
        <p:spPr>
          <a:xfrm>
            <a:off x="7643777" y="1620946"/>
            <a:ext cx="1141405" cy="307777"/>
          </a:xfrm>
          <a:prstGeom prst="rect">
            <a:avLst/>
          </a:prstGeom>
          <a:noFill/>
        </p:spPr>
        <p:txBody>
          <a:bodyPr wrap="square" rtlCol="0">
            <a:spAutoFit/>
          </a:bodyPr>
          <a:lstStyle/>
          <a:p>
            <a:pPr algn="ctr"/>
            <a:r>
              <a:rPr lang="fr-CA" sz="1400" b="1" dirty="0"/>
              <a:t>Eaux usées</a:t>
            </a:r>
          </a:p>
        </p:txBody>
      </p:sp>
      <p:sp>
        <p:nvSpPr>
          <p:cNvPr id="21" name="ZoneTexte 20">
            <a:extLst>
              <a:ext uri="{FF2B5EF4-FFF2-40B4-BE49-F238E27FC236}">
                <a16:creationId xmlns:a16="http://schemas.microsoft.com/office/drawing/2014/main" id="{4FFC51B0-B62E-552E-76A6-326F3FD5C970}"/>
              </a:ext>
            </a:extLst>
          </p:cNvPr>
          <p:cNvSpPr txBox="1"/>
          <p:nvPr/>
        </p:nvSpPr>
        <p:spPr>
          <a:xfrm>
            <a:off x="7643777" y="1908105"/>
            <a:ext cx="1141405" cy="307777"/>
          </a:xfrm>
          <a:prstGeom prst="rect">
            <a:avLst/>
          </a:prstGeom>
          <a:noFill/>
        </p:spPr>
        <p:txBody>
          <a:bodyPr wrap="square" rtlCol="0">
            <a:spAutoFit/>
          </a:bodyPr>
          <a:lstStyle/>
          <a:p>
            <a:pPr algn="ctr"/>
            <a:r>
              <a:rPr lang="fr-CA" sz="1400" b="1" dirty="0">
                <a:solidFill>
                  <a:schemeClr val="bg1"/>
                </a:solidFill>
              </a:rPr>
              <a:t>Boues</a:t>
            </a:r>
          </a:p>
        </p:txBody>
      </p:sp>
      <p:sp>
        <p:nvSpPr>
          <p:cNvPr id="22" name="ZoneTexte 21">
            <a:extLst>
              <a:ext uri="{FF2B5EF4-FFF2-40B4-BE49-F238E27FC236}">
                <a16:creationId xmlns:a16="http://schemas.microsoft.com/office/drawing/2014/main" id="{66963170-3765-D2D5-1C50-D608EA3758D2}"/>
              </a:ext>
            </a:extLst>
          </p:cNvPr>
          <p:cNvSpPr txBox="1"/>
          <p:nvPr/>
        </p:nvSpPr>
        <p:spPr>
          <a:xfrm>
            <a:off x="6595629" y="2164607"/>
            <a:ext cx="1141405" cy="523220"/>
          </a:xfrm>
          <a:prstGeom prst="rect">
            <a:avLst/>
          </a:prstGeom>
          <a:noFill/>
        </p:spPr>
        <p:txBody>
          <a:bodyPr wrap="square" rtlCol="0">
            <a:spAutoFit/>
          </a:bodyPr>
          <a:lstStyle/>
          <a:p>
            <a:pPr algn="ctr"/>
            <a:r>
              <a:rPr lang="fr-CA" sz="1400" b="1" dirty="0"/>
              <a:t>Paroi non étanche</a:t>
            </a:r>
          </a:p>
        </p:txBody>
      </p:sp>
      <p:cxnSp>
        <p:nvCxnSpPr>
          <p:cNvPr id="23" name="Connecteur droit avec flèche 22">
            <a:extLst>
              <a:ext uri="{FF2B5EF4-FFF2-40B4-BE49-F238E27FC236}">
                <a16:creationId xmlns:a16="http://schemas.microsoft.com/office/drawing/2014/main" id="{50800378-6154-A5C2-F8AB-96998E4C132F}"/>
              </a:ext>
            </a:extLst>
          </p:cNvPr>
          <p:cNvCxnSpPr>
            <a:cxnSpLocks/>
          </p:cNvCxnSpPr>
          <p:nvPr/>
        </p:nvCxnSpPr>
        <p:spPr>
          <a:xfrm flipV="1">
            <a:off x="7255251" y="1980334"/>
            <a:ext cx="360917" cy="242518"/>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ZoneTexte 26">
            <a:extLst>
              <a:ext uri="{FF2B5EF4-FFF2-40B4-BE49-F238E27FC236}">
                <a16:creationId xmlns:a16="http://schemas.microsoft.com/office/drawing/2014/main" id="{0573D453-8A9E-33F9-7D14-BAE26353F3F7}"/>
              </a:ext>
            </a:extLst>
          </p:cNvPr>
          <p:cNvSpPr txBox="1"/>
          <p:nvPr/>
        </p:nvSpPr>
        <p:spPr>
          <a:xfrm>
            <a:off x="7495085" y="2309822"/>
            <a:ext cx="1403409" cy="523220"/>
          </a:xfrm>
          <a:prstGeom prst="rect">
            <a:avLst/>
          </a:prstGeom>
          <a:noFill/>
        </p:spPr>
        <p:txBody>
          <a:bodyPr wrap="square" rtlCol="0">
            <a:spAutoFit/>
          </a:bodyPr>
          <a:lstStyle/>
          <a:p>
            <a:pPr algn="ctr"/>
            <a:r>
              <a:rPr lang="fr-CA" sz="1400" b="1" dirty="0"/>
              <a:t>Contact direct avec le sol</a:t>
            </a:r>
          </a:p>
        </p:txBody>
      </p:sp>
      <p:sp>
        <p:nvSpPr>
          <p:cNvPr id="2" name="ZoneTexte 1">
            <a:extLst>
              <a:ext uri="{FF2B5EF4-FFF2-40B4-BE49-F238E27FC236}">
                <a16:creationId xmlns:a16="http://schemas.microsoft.com/office/drawing/2014/main" id="{A4FF164F-84D2-4F8C-EEEF-90202A38ECCB}"/>
              </a:ext>
            </a:extLst>
          </p:cNvPr>
          <p:cNvSpPr txBox="1"/>
          <p:nvPr/>
        </p:nvSpPr>
        <p:spPr>
          <a:xfrm>
            <a:off x="113387" y="350359"/>
            <a:ext cx="4078424" cy="461665"/>
          </a:xfrm>
          <a:prstGeom prst="rect">
            <a:avLst/>
          </a:prstGeom>
          <a:noFill/>
        </p:spPr>
        <p:txBody>
          <a:bodyPr wrap="square" rtlCol="0">
            <a:spAutoFit/>
          </a:bodyPr>
          <a:lstStyle/>
          <a:p>
            <a:r>
              <a:rPr lang="fr-CA" sz="2400" dirty="0"/>
              <a:t>Qu’est-ce qu’un puisard?</a:t>
            </a:r>
          </a:p>
        </p:txBody>
      </p:sp>
    </p:spTree>
    <p:extLst>
      <p:ext uri="{BB962C8B-B14F-4D97-AF65-F5344CB8AC3E}">
        <p14:creationId xmlns:p14="http://schemas.microsoft.com/office/powerpoint/2010/main" val="157311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F3EEC48D-A3A0-1E41-B2CA-DF1406A94EFB}"/>
            </a:ext>
          </a:extLst>
        </p:cNvPr>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ésence élevée d'E. coli : la baignade est interdite au lac Massawippi à  Ayer's Cliff | Radio-Canada">
            <a:extLst>
              <a:ext uri="{FF2B5EF4-FFF2-40B4-BE49-F238E27FC236}">
                <a16:creationId xmlns:a16="http://schemas.microsoft.com/office/drawing/2014/main" id="{FAC8400F-0D7E-A9D8-9558-CE1F5C5C136C}"/>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8D55706E-753B-1727-3A49-510534D7D6F6}"/>
              </a:ext>
            </a:extLst>
          </p:cNvPr>
          <p:cNvSpPr txBox="1"/>
          <p:nvPr/>
        </p:nvSpPr>
        <p:spPr>
          <a:xfrm>
            <a:off x="113387" y="1531714"/>
            <a:ext cx="6710925" cy="501675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CA" sz="2000" dirty="0"/>
              <a:t>Puisque les eaux usées contenant des pathogènes sont infiltrées dans le sol sans aucun traitement préalable, le potentiel de contamination des eaux souterraines, des puits de consommation d’eau potable et des eaux de surface est très élevé, ce qui représente un risque pour la santé publique et peut entraîner une perte d’usage de nos plans d’eau;</a:t>
            </a:r>
          </a:p>
          <a:p>
            <a:pPr marL="285750" indent="-285750">
              <a:spcAft>
                <a:spcPts val="1200"/>
              </a:spcAft>
              <a:buFont typeface="Arial" panose="020B0604020202020204" pitchFamily="34" charset="0"/>
              <a:buChar char="•"/>
            </a:pPr>
            <a:r>
              <a:rPr lang="fr-CA" sz="2000" dirty="0"/>
              <a:t>Les eaux usées contiennent des nutriments (azote, phosphore): lorsqu’elles se retrouvent dans les eaux de surface et ultimement dans nos lacs, elles contribuent au vieillissement prématuré de nos lacs, ce qui entraîne également une perte d’usages (présence accrue de plantes aquatiques) et la diminution de la valeur des propriétés riveraines.</a:t>
            </a:r>
          </a:p>
          <a:p>
            <a:pPr marL="285750" indent="-285750">
              <a:spcAft>
                <a:spcPts val="1200"/>
              </a:spcAft>
              <a:buFont typeface="Arial" panose="020B0604020202020204" pitchFamily="34" charset="0"/>
              <a:buChar char="•"/>
            </a:pPr>
            <a:endParaRPr lang="fr-CA" sz="2000" dirty="0"/>
          </a:p>
        </p:txBody>
      </p:sp>
      <p:sp>
        <p:nvSpPr>
          <p:cNvPr id="4" name="ZoneTexte 3">
            <a:extLst>
              <a:ext uri="{FF2B5EF4-FFF2-40B4-BE49-F238E27FC236}">
                <a16:creationId xmlns:a16="http://schemas.microsoft.com/office/drawing/2014/main" id="{BCB74225-FBEF-86CD-F0DB-33C902389E00}"/>
              </a:ext>
            </a:extLst>
          </p:cNvPr>
          <p:cNvSpPr txBox="1"/>
          <p:nvPr/>
        </p:nvSpPr>
        <p:spPr>
          <a:xfrm>
            <a:off x="113387" y="350359"/>
            <a:ext cx="6999682" cy="830997"/>
          </a:xfrm>
          <a:prstGeom prst="rect">
            <a:avLst/>
          </a:prstGeom>
          <a:noFill/>
        </p:spPr>
        <p:txBody>
          <a:bodyPr wrap="square" rtlCol="0">
            <a:spAutoFit/>
          </a:bodyPr>
          <a:lstStyle/>
          <a:p>
            <a:r>
              <a:rPr lang="fr-CA" sz="2400" dirty="0"/>
              <a:t>Pourquoi la Municipalité  exige-t-elle le remplacement des puisards?</a:t>
            </a:r>
          </a:p>
        </p:txBody>
      </p:sp>
    </p:spTree>
    <p:extLst>
      <p:ext uri="{BB962C8B-B14F-4D97-AF65-F5344CB8AC3E}">
        <p14:creationId xmlns:p14="http://schemas.microsoft.com/office/powerpoint/2010/main" val="344814493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9A51B8-8F3E-5847-12AB-F2B29806AB09}"/>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82831683-DE63-3594-41F3-DBDB8CDA0009}"/>
              </a:ext>
            </a:extLst>
          </p:cNvPr>
          <p:cNvSpPr txBox="1"/>
          <p:nvPr/>
        </p:nvSpPr>
        <p:spPr>
          <a:xfrm>
            <a:off x="5955921" y="1236434"/>
            <a:ext cx="5796689" cy="517064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CA" sz="2000" dirty="0"/>
              <a:t>Août 2023: Adoption du règlement municipal obligeant le remplacement des puisards;</a:t>
            </a:r>
          </a:p>
          <a:p>
            <a:pPr marL="285750" indent="-285750">
              <a:spcAft>
                <a:spcPts val="1200"/>
              </a:spcAft>
              <a:buFont typeface="Arial" panose="020B0604020202020204" pitchFamily="34" charset="0"/>
              <a:buChar char="•"/>
            </a:pPr>
            <a:r>
              <a:rPr lang="fr-CA" sz="2000" dirty="0"/>
              <a:t>1</a:t>
            </a:r>
            <a:r>
              <a:rPr lang="fr-CA" sz="2000" baseline="30000" dirty="0"/>
              <a:t>er</a:t>
            </a:r>
            <a:r>
              <a:rPr lang="fr-CA" sz="2000" dirty="0"/>
              <a:t> nov. 2023: Première lettre aux propriétaires de puisards;</a:t>
            </a:r>
          </a:p>
          <a:p>
            <a:pPr marL="285750" indent="-285750">
              <a:spcAft>
                <a:spcPts val="1200"/>
              </a:spcAft>
              <a:buFont typeface="Arial" panose="020B0604020202020204" pitchFamily="34" charset="0"/>
              <a:buChar char="•"/>
            </a:pPr>
            <a:r>
              <a:rPr lang="fr-CA" sz="2000" dirty="0"/>
              <a:t>15 janvier 2024: Deuxième lettre aux propriétaires de puisard`;</a:t>
            </a:r>
          </a:p>
          <a:p>
            <a:pPr marL="285750" indent="-285750">
              <a:spcAft>
                <a:spcPts val="1200"/>
              </a:spcAft>
              <a:buFont typeface="Arial" panose="020B0604020202020204" pitchFamily="34" charset="0"/>
              <a:buChar char="•"/>
            </a:pPr>
            <a:r>
              <a:rPr lang="fr-CA" sz="2000" dirty="0"/>
              <a:t>17 mars 2025: Troisième lettre aux propriétaires de puisards;</a:t>
            </a:r>
          </a:p>
          <a:p>
            <a:pPr marL="285750" indent="-285750">
              <a:spcAft>
                <a:spcPts val="1200"/>
              </a:spcAft>
              <a:buFont typeface="Arial" panose="020B0604020202020204" pitchFamily="34" charset="0"/>
              <a:buChar char="•"/>
            </a:pPr>
            <a:r>
              <a:rPr lang="fr-CA" sz="2000" dirty="0"/>
              <a:t>5 mars 2025: Quatrième lettre aux propriétaires de puisards;</a:t>
            </a:r>
          </a:p>
          <a:p>
            <a:pPr marL="285750" indent="-285750">
              <a:spcAft>
                <a:spcPts val="1200"/>
              </a:spcAft>
              <a:buFont typeface="Arial" panose="020B0604020202020204" pitchFamily="34" charset="0"/>
              <a:buChar char="•"/>
            </a:pPr>
            <a:r>
              <a:rPr lang="fr-CA" sz="2000" dirty="0"/>
              <a:t>24 mai 2025: Rencontre d’information.</a:t>
            </a:r>
          </a:p>
          <a:p>
            <a:pPr marL="285750" indent="-285750">
              <a:spcAft>
                <a:spcPts val="1200"/>
              </a:spcAft>
              <a:buFont typeface="Arial" panose="020B0604020202020204" pitchFamily="34" charset="0"/>
              <a:buChar char="•"/>
            </a:pPr>
            <a:endParaRPr lang="fr-CA" sz="2000" dirty="0"/>
          </a:p>
          <a:p>
            <a:pPr marL="285750" indent="-285750">
              <a:spcAft>
                <a:spcPts val="1200"/>
              </a:spcAft>
              <a:buFont typeface="Arial" panose="020B0604020202020204" pitchFamily="34" charset="0"/>
              <a:buChar char="•"/>
            </a:pPr>
            <a:endParaRPr lang="fr-CA" sz="2000" dirty="0"/>
          </a:p>
        </p:txBody>
      </p:sp>
      <p:sp>
        <p:nvSpPr>
          <p:cNvPr id="7" name="ZoneTexte 6">
            <a:extLst>
              <a:ext uri="{FF2B5EF4-FFF2-40B4-BE49-F238E27FC236}">
                <a16:creationId xmlns:a16="http://schemas.microsoft.com/office/drawing/2014/main" id="{9FF2B7EF-7CF8-52F7-1EE9-0F612C3C66CF}"/>
              </a:ext>
            </a:extLst>
          </p:cNvPr>
          <p:cNvSpPr txBox="1"/>
          <p:nvPr/>
        </p:nvSpPr>
        <p:spPr>
          <a:xfrm>
            <a:off x="5955921" y="311858"/>
            <a:ext cx="6999682" cy="461665"/>
          </a:xfrm>
          <a:prstGeom prst="rect">
            <a:avLst/>
          </a:prstGeom>
          <a:noFill/>
        </p:spPr>
        <p:txBody>
          <a:bodyPr wrap="square" rtlCol="0">
            <a:spAutoFit/>
          </a:bodyPr>
          <a:lstStyle/>
          <a:p>
            <a:r>
              <a:rPr lang="fr-CA" sz="2400" dirty="0"/>
              <a:t>Historique</a:t>
            </a:r>
          </a:p>
        </p:txBody>
      </p:sp>
      <p:pic>
        <p:nvPicPr>
          <p:cNvPr id="9" name="Picture 4" descr="RDL: des associations unies pour la protection des plans d'eau - RAPPEL">
            <a:extLst>
              <a:ext uri="{FF2B5EF4-FFF2-40B4-BE49-F238E27FC236}">
                <a16:creationId xmlns:a16="http://schemas.microsoft.com/office/drawing/2014/main" id="{2C27B25D-E7EB-1609-9670-2C2B27619A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13" r="5353" b="9753"/>
          <a:stretch/>
        </p:blipFill>
        <p:spPr bwMode="auto">
          <a:xfrm>
            <a:off x="0" y="0"/>
            <a:ext cx="6116549" cy="618904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5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859E2D3-D730-E497-06B8-F1888C4FAA72}"/>
            </a:ext>
          </a:extLst>
        </p:cNvPr>
        <p:cNvGrpSpPr/>
        <p:nvPr/>
      </p:nvGrpSpPr>
      <p:grpSpPr>
        <a:xfrm>
          <a:off x="0" y="0"/>
          <a:ext cx="0" cy="0"/>
          <a:chOff x="0" y="0"/>
          <a:chExt cx="0" cy="0"/>
        </a:xfrm>
      </p:grpSpPr>
      <p:pic>
        <p:nvPicPr>
          <p:cNvPr id="2052" name="Picture 4" descr="How to Understand Environmental Law | CLUB OF DIPLOMACY &amp;amp; INTERNATIONAL  RELATIONS">
            <a:extLst>
              <a:ext uri="{FF2B5EF4-FFF2-40B4-BE49-F238E27FC236}">
                <a16:creationId xmlns:a16="http://schemas.microsoft.com/office/drawing/2014/main" id="{0279344B-65E0-E48C-AFB0-0F49A2AF6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145" r="11704"/>
          <a:stretch/>
        </p:blipFill>
        <p:spPr bwMode="auto">
          <a:xfrm>
            <a:off x="5994400" y="-6674"/>
            <a:ext cx="6197600" cy="617887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556C1491-F828-0E62-8474-153D63A1F8BF}"/>
              </a:ext>
            </a:extLst>
          </p:cNvPr>
          <p:cNvSpPr txBox="1"/>
          <p:nvPr/>
        </p:nvSpPr>
        <p:spPr>
          <a:xfrm>
            <a:off x="108811" y="2397948"/>
            <a:ext cx="5796689" cy="209288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fr-CA" sz="2000" dirty="0"/>
              <a:t>30 juin 2025: Date limite pour faire une demande de permis d’installation sanitaire. Les pénalités de 1000$ à 2000$ s’appliquent en cas de non-respect de cette échéance;</a:t>
            </a:r>
          </a:p>
          <a:p>
            <a:pPr marL="285750" indent="-285750">
              <a:spcAft>
                <a:spcPts val="1200"/>
              </a:spcAft>
              <a:buFont typeface="Arial" panose="020B0604020202020204" pitchFamily="34" charset="0"/>
              <a:buChar char="•"/>
            </a:pPr>
            <a:r>
              <a:rPr lang="fr-CA" sz="2000" dirty="0"/>
              <a:t>31 décembre 2025: Date limite pour avoir procédé au remplacement des puisards.</a:t>
            </a:r>
          </a:p>
        </p:txBody>
      </p:sp>
      <p:sp>
        <p:nvSpPr>
          <p:cNvPr id="7" name="ZoneTexte 6">
            <a:extLst>
              <a:ext uri="{FF2B5EF4-FFF2-40B4-BE49-F238E27FC236}">
                <a16:creationId xmlns:a16="http://schemas.microsoft.com/office/drawing/2014/main" id="{8BC748F5-31D6-CF91-4AE3-BEF20CAFB03F}"/>
              </a:ext>
            </a:extLst>
          </p:cNvPr>
          <p:cNvSpPr txBox="1"/>
          <p:nvPr/>
        </p:nvSpPr>
        <p:spPr>
          <a:xfrm>
            <a:off x="113387" y="350359"/>
            <a:ext cx="6999682" cy="461665"/>
          </a:xfrm>
          <a:prstGeom prst="rect">
            <a:avLst/>
          </a:prstGeom>
          <a:noFill/>
        </p:spPr>
        <p:txBody>
          <a:bodyPr wrap="square" rtlCol="0">
            <a:spAutoFit/>
          </a:bodyPr>
          <a:lstStyle/>
          <a:p>
            <a:r>
              <a:rPr lang="fr-CA" sz="2400" dirty="0"/>
              <a:t>Échéancier pour le remplacement des puisards</a:t>
            </a:r>
          </a:p>
        </p:txBody>
      </p:sp>
    </p:spTree>
    <p:extLst>
      <p:ext uri="{BB962C8B-B14F-4D97-AF65-F5344CB8AC3E}">
        <p14:creationId xmlns:p14="http://schemas.microsoft.com/office/powerpoint/2010/main" val="345565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B8E7C8C-D6D7-A52F-4376-18B0EC1ACCEC}"/>
            </a:ext>
          </a:extLst>
        </p:cNvPr>
        <p:cNvGrpSpPr/>
        <p:nvPr/>
      </p:nvGrpSpPr>
      <p:grpSpPr>
        <a:xfrm>
          <a:off x="0" y="0"/>
          <a:ext cx="0" cy="0"/>
          <a:chOff x="0" y="0"/>
          <a:chExt cx="0" cy="0"/>
        </a:xfrm>
      </p:grpSpPr>
      <p:pic>
        <p:nvPicPr>
          <p:cNvPr id="3074" name="Picture 2" descr="Installing a Septic System in Texas | Ultimate Construction">
            <a:extLst>
              <a:ext uri="{FF2B5EF4-FFF2-40B4-BE49-F238E27FC236}">
                <a16:creationId xmlns:a16="http://schemas.microsoft.com/office/drawing/2014/main" id="{42C37E5C-E441-70EB-57CC-45FCF4B4C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873" r="1621" b="-2"/>
          <a:stretch/>
        </p:blipFill>
        <p:spPr bwMode="auto">
          <a:xfrm>
            <a:off x="4948188" y="-673099"/>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BFF7A3D-B3A9-D9EA-1026-76F2EFCE40AD}"/>
              </a:ext>
            </a:extLst>
          </p:cNvPr>
          <p:cNvSpPr txBox="1"/>
          <p:nvPr/>
        </p:nvSpPr>
        <p:spPr>
          <a:xfrm>
            <a:off x="108071" y="1366514"/>
            <a:ext cx="4840117" cy="4553022"/>
          </a:xfrm>
          <a:prstGeom prst="rect">
            <a:avLst/>
          </a:prstGeom>
        </p:spPr>
        <p:txBody>
          <a:bodyPr vert="horz" lIns="91440" tIns="45720" rIns="91440" bIns="45720" rtlCol="0">
            <a:noAutofit/>
          </a:bodyPr>
          <a:lstStyle/>
          <a:p>
            <a:pPr marL="285750" indent="-228600">
              <a:lnSpc>
                <a:spcPct val="90000"/>
              </a:lnSpc>
              <a:spcAft>
                <a:spcPts val="1200"/>
              </a:spcAft>
              <a:buFont typeface="Arial" panose="020B0604020202020204" pitchFamily="34" charset="0"/>
              <a:buChar char="•"/>
            </a:pPr>
            <a:r>
              <a:rPr lang="en-US" sz="2000" dirty="0"/>
              <a:t>Application des </a:t>
            </a:r>
            <a:r>
              <a:rPr lang="en-US" sz="2000" dirty="0" err="1"/>
              <a:t>pénalités</a:t>
            </a:r>
            <a:r>
              <a:rPr lang="en-US" sz="2000" dirty="0"/>
              <a:t> </a:t>
            </a:r>
            <a:r>
              <a:rPr lang="en-US" sz="2000" dirty="0" err="1"/>
              <a:t>prévues</a:t>
            </a:r>
            <a:r>
              <a:rPr lang="en-US" sz="2000" dirty="0"/>
              <a:t> au </a:t>
            </a:r>
            <a:r>
              <a:rPr lang="en-US" sz="2000" dirty="0" err="1"/>
              <a:t>règlement</a:t>
            </a:r>
            <a:r>
              <a:rPr lang="en-US" sz="2000" dirty="0"/>
              <a:t> et </a:t>
            </a:r>
            <a:r>
              <a:rPr lang="en-US" sz="2000" dirty="0" err="1"/>
              <a:t>demandes</a:t>
            </a:r>
            <a:r>
              <a:rPr lang="en-US" sz="2000" dirty="0"/>
              <a:t> </a:t>
            </a:r>
            <a:r>
              <a:rPr lang="en-US" sz="2000" dirty="0" err="1"/>
              <a:t>d’ordonnances</a:t>
            </a:r>
            <a:r>
              <a:rPr lang="en-US" sz="2000" dirty="0"/>
              <a:t> à la Cour pour le </a:t>
            </a:r>
            <a:r>
              <a:rPr lang="en-US" sz="2000" dirty="0" err="1"/>
              <a:t>remplacement</a:t>
            </a:r>
            <a:r>
              <a:rPr lang="en-US" sz="2000" dirty="0"/>
              <a:t> des </a:t>
            </a:r>
            <a:r>
              <a:rPr lang="en-US" sz="2000" dirty="0" err="1"/>
              <a:t>puisards</a:t>
            </a:r>
            <a:r>
              <a:rPr lang="en-US" sz="2000" dirty="0"/>
              <a:t>;</a:t>
            </a:r>
          </a:p>
          <a:p>
            <a:pPr marL="285750" indent="-228600">
              <a:lnSpc>
                <a:spcPct val="90000"/>
              </a:lnSpc>
              <a:spcAft>
                <a:spcPts val="1200"/>
              </a:spcAft>
              <a:buFont typeface="Arial" panose="020B0604020202020204" pitchFamily="34" charset="0"/>
              <a:buChar char="•"/>
            </a:pPr>
            <a:r>
              <a:rPr lang="en-US" sz="2000" dirty="0"/>
              <a:t>Les </a:t>
            </a:r>
            <a:r>
              <a:rPr lang="en-US" sz="2000" dirty="0" err="1"/>
              <a:t>citoyens</a:t>
            </a:r>
            <a:r>
              <a:rPr lang="en-US" sz="2000" dirty="0"/>
              <a:t> </a:t>
            </a:r>
            <a:r>
              <a:rPr lang="en-US" sz="2000" dirty="0" err="1"/>
              <a:t>n’auront</a:t>
            </a:r>
            <a:r>
              <a:rPr lang="en-US" sz="2000" dirty="0"/>
              <a:t> plus </a:t>
            </a:r>
            <a:r>
              <a:rPr lang="en-US" sz="2000" dirty="0" err="1"/>
              <a:t>accès</a:t>
            </a:r>
            <a:r>
              <a:rPr lang="en-US" sz="2000" dirty="0"/>
              <a:t> à </a:t>
            </a:r>
            <a:r>
              <a:rPr lang="en-US" sz="2000" dirty="0" err="1"/>
              <a:t>l’Écoprêt</a:t>
            </a:r>
            <a:r>
              <a:rPr lang="en-US" sz="2000" dirty="0"/>
              <a:t>;</a:t>
            </a:r>
          </a:p>
          <a:p>
            <a:pPr marL="285750" indent="-228600">
              <a:lnSpc>
                <a:spcPct val="90000"/>
              </a:lnSpc>
              <a:spcAft>
                <a:spcPts val="1200"/>
              </a:spcAft>
              <a:buFont typeface="Arial" panose="020B0604020202020204" pitchFamily="34" charset="0"/>
              <a:buChar char="•"/>
            </a:pPr>
            <a:r>
              <a:rPr lang="en-US" sz="2000" dirty="0"/>
              <a:t>Dans </a:t>
            </a:r>
            <a:r>
              <a:rPr lang="en-US" sz="2000" dirty="0" err="1"/>
              <a:t>l’éventualité</a:t>
            </a:r>
            <a:r>
              <a:rPr lang="en-US" sz="2000" dirty="0"/>
              <a:t> </a:t>
            </a:r>
            <a:r>
              <a:rPr lang="en-US" sz="2000" dirty="0" err="1"/>
              <a:t>où</a:t>
            </a:r>
            <a:r>
              <a:rPr lang="en-US" sz="2000" dirty="0"/>
              <a:t> le </a:t>
            </a:r>
            <a:r>
              <a:rPr lang="en-US" sz="2000" dirty="0" err="1"/>
              <a:t>remplacement</a:t>
            </a:r>
            <a:r>
              <a:rPr lang="en-US" sz="2000" dirty="0"/>
              <a:t> de </a:t>
            </a:r>
            <a:r>
              <a:rPr lang="en-US" sz="2000" dirty="0" err="1"/>
              <a:t>puisards</a:t>
            </a:r>
            <a:r>
              <a:rPr lang="en-US" sz="2000" dirty="0"/>
              <a:t> </a:t>
            </a:r>
            <a:r>
              <a:rPr lang="en-US" sz="2000" dirty="0" err="1"/>
              <a:t>serait</a:t>
            </a:r>
            <a:r>
              <a:rPr lang="en-US" sz="2000" dirty="0"/>
              <a:t> fait par la Municipalité, les frais </a:t>
            </a:r>
            <a:r>
              <a:rPr lang="en-US" sz="2000" dirty="0" err="1"/>
              <a:t>seraient</a:t>
            </a:r>
            <a:r>
              <a:rPr lang="en-US" sz="2000" dirty="0"/>
              <a:t> mis au </a:t>
            </a:r>
            <a:r>
              <a:rPr lang="en-US" sz="2000" dirty="0" err="1"/>
              <a:t>compte</a:t>
            </a:r>
            <a:r>
              <a:rPr lang="en-US" sz="2000" dirty="0"/>
              <a:t> de taxes municipales des </a:t>
            </a:r>
            <a:r>
              <a:rPr lang="en-US" sz="2000" dirty="0" err="1"/>
              <a:t>propriétés</a:t>
            </a:r>
            <a:r>
              <a:rPr lang="en-US" sz="2000" dirty="0"/>
              <a:t> </a:t>
            </a:r>
            <a:r>
              <a:rPr lang="en-US" sz="2000" dirty="0" err="1"/>
              <a:t>concernées</a:t>
            </a:r>
            <a:r>
              <a:rPr lang="en-US" sz="2000" dirty="0"/>
              <a:t> et les propriétaires </a:t>
            </a:r>
            <a:r>
              <a:rPr lang="en-US" sz="2000" dirty="0" err="1"/>
              <a:t>n’auraient</a:t>
            </a:r>
            <a:r>
              <a:rPr lang="en-US" sz="2000" dirty="0"/>
              <a:t> que 2 </a:t>
            </a:r>
            <a:r>
              <a:rPr lang="en-US" sz="2000" dirty="0" err="1"/>
              <a:t>ans</a:t>
            </a:r>
            <a:r>
              <a:rPr lang="en-US" sz="2000" dirty="0"/>
              <a:t> pour </a:t>
            </a:r>
            <a:r>
              <a:rPr lang="en-US" sz="2000" dirty="0" err="1"/>
              <a:t>rembourser</a:t>
            </a:r>
            <a:r>
              <a:rPr lang="en-US" sz="2000" dirty="0"/>
              <a:t>. En </a:t>
            </a:r>
            <a:r>
              <a:rPr lang="en-US" sz="2000" dirty="0" err="1"/>
              <a:t>cas</a:t>
            </a:r>
            <a:r>
              <a:rPr lang="en-US" sz="2000" dirty="0"/>
              <a:t> de </a:t>
            </a:r>
            <a:r>
              <a:rPr lang="en-US" sz="2000" dirty="0" err="1"/>
              <a:t>manquement</a:t>
            </a:r>
            <a:r>
              <a:rPr lang="en-US" sz="2000" dirty="0"/>
              <a:t>, la </a:t>
            </a:r>
            <a:r>
              <a:rPr lang="en-US" sz="2000" dirty="0" err="1"/>
              <a:t>maison</a:t>
            </a:r>
            <a:r>
              <a:rPr lang="en-US" sz="2000" dirty="0"/>
              <a:t> </a:t>
            </a:r>
            <a:r>
              <a:rPr lang="en-US" sz="2000" dirty="0" err="1"/>
              <a:t>pourrait</a:t>
            </a:r>
            <a:r>
              <a:rPr lang="en-US" sz="2000" dirty="0"/>
              <a:t> </a:t>
            </a:r>
            <a:r>
              <a:rPr lang="en-US" sz="2000" dirty="0" err="1"/>
              <a:t>aller</a:t>
            </a:r>
            <a:r>
              <a:rPr lang="en-US" sz="2000" dirty="0"/>
              <a:t> en vente pour taxes.</a:t>
            </a:r>
          </a:p>
          <a:p>
            <a:pPr marL="285750" indent="-228600">
              <a:lnSpc>
                <a:spcPct val="90000"/>
              </a:lnSpc>
              <a:spcAft>
                <a:spcPts val="1200"/>
              </a:spcAft>
              <a:buFont typeface="Arial" panose="020B0604020202020204" pitchFamily="34" charset="0"/>
              <a:buChar char="•"/>
            </a:pPr>
            <a:endParaRPr lang="en-US" sz="2000" dirty="0"/>
          </a:p>
        </p:txBody>
      </p:sp>
      <p:sp>
        <p:nvSpPr>
          <p:cNvPr id="7" name="ZoneTexte 6">
            <a:extLst>
              <a:ext uri="{FF2B5EF4-FFF2-40B4-BE49-F238E27FC236}">
                <a16:creationId xmlns:a16="http://schemas.microsoft.com/office/drawing/2014/main" id="{3D5D10BD-A44E-8C6A-C2EE-E410E459C033}"/>
              </a:ext>
            </a:extLst>
          </p:cNvPr>
          <p:cNvSpPr txBox="1"/>
          <p:nvPr/>
        </p:nvSpPr>
        <p:spPr>
          <a:xfrm>
            <a:off x="113387" y="350359"/>
            <a:ext cx="6999682" cy="461665"/>
          </a:xfrm>
          <a:prstGeom prst="rect">
            <a:avLst/>
          </a:prstGeom>
          <a:noFill/>
        </p:spPr>
        <p:txBody>
          <a:bodyPr wrap="square" rtlCol="0">
            <a:spAutoFit/>
          </a:bodyPr>
          <a:lstStyle/>
          <a:p>
            <a:r>
              <a:rPr lang="fr-CA" sz="2400" dirty="0"/>
              <a:t>Que se passera-t-il en janvier 2026?</a:t>
            </a:r>
          </a:p>
        </p:txBody>
      </p:sp>
    </p:spTree>
    <p:extLst>
      <p:ext uri="{BB962C8B-B14F-4D97-AF65-F5344CB8AC3E}">
        <p14:creationId xmlns:p14="http://schemas.microsoft.com/office/powerpoint/2010/main" val="81803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FC34F1D-B895-4A6D-C91E-CD425007EDA6}"/>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e négligez pas la fosse septique | La Presse">
            <a:extLst>
              <a:ext uri="{FF2B5EF4-FFF2-40B4-BE49-F238E27FC236}">
                <a16:creationId xmlns:a16="http://schemas.microsoft.com/office/drawing/2014/main" id="{EAED6EBB-CB15-9EA4-1C50-8601872661D6}"/>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b="15414"/>
          <a:stretch>
            <a:fillRect/>
          </a:stretch>
        </p:blipFill>
        <p:spPr bwMode="auto">
          <a:xfrm>
            <a:off x="20" y="0"/>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E5A3ACE-F158-91CB-6FFB-E8CFB9890B03}"/>
              </a:ext>
            </a:extLst>
          </p:cNvPr>
          <p:cNvSpPr txBox="1"/>
          <p:nvPr/>
        </p:nvSpPr>
        <p:spPr>
          <a:xfrm>
            <a:off x="1524000" y="3538330"/>
            <a:ext cx="9144000" cy="48455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2400" dirty="0">
              <a:solidFill>
                <a:srgbClr val="FFFFFF"/>
              </a:solidFill>
              <a:ea typeface="+mj-ea"/>
              <a:cs typeface="+mj-cs"/>
            </a:endParaRPr>
          </a:p>
        </p:txBody>
      </p:sp>
      <p:sp>
        <p:nvSpPr>
          <p:cNvPr id="6" name="ZoneTexte 5">
            <a:extLst>
              <a:ext uri="{FF2B5EF4-FFF2-40B4-BE49-F238E27FC236}">
                <a16:creationId xmlns:a16="http://schemas.microsoft.com/office/drawing/2014/main" id="{23BC2CE1-08ED-A81F-C67A-C0C76003F53E}"/>
              </a:ext>
            </a:extLst>
          </p:cNvPr>
          <p:cNvSpPr txBox="1"/>
          <p:nvPr/>
        </p:nvSpPr>
        <p:spPr>
          <a:xfrm>
            <a:off x="113387" y="350359"/>
            <a:ext cx="6999682" cy="461665"/>
          </a:xfrm>
          <a:prstGeom prst="rect">
            <a:avLst/>
          </a:prstGeom>
          <a:noFill/>
        </p:spPr>
        <p:txBody>
          <a:bodyPr wrap="square" rtlCol="0">
            <a:spAutoFit/>
          </a:bodyPr>
          <a:lstStyle/>
          <a:p>
            <a:r>
              <a:rPr lang="fr-CA" sz="2400" dirty="0"/>
              <a:t>Marche à suivre pour remplacer un puisard</a:t>
            </a:r>
          </a:p>
        </p:txBody>
      </p:sp>
      <p:sp>
        <p:nvSpPr>
          <p:cNvPr id="7" name="ZoneTexte 6">
            <a:extLst>
              <a:ext uri="{FF2B5EF4-FFF2-40B4-BE49-F238E27FC236}">
                <a16:creationId xmlns:a16="http://schemas.microsoft.com/office/drawing/2014/main" id="{DA8F1482-92A4-17EB-B8F1-B5BB8CAD3594}"/>
              </a:ext>
            </a:extLst>
          </p:cNvPr>
          <p:cNvSpPr txBox="1"/>
          <p:nvPr/>
        </p:nvSpPr>
        <p:spPr>
          <a:xfrm>
            <a:off x="113387" y="1162383"/>
            <a:ext cx="7646466" cy="5478423"/>
          </a:xfrm>
          <a:prstGeom prst="rect">
            <a:avLst/>
          </a:prstGeom>
          <a:noFill/>
        </p:spPr>
        <p:txBody>
          <a:bodyPr wrap="square" rtlCol="0">
            <a:spAutoFit/>
          </a:bodyPr>
          <a:lstStyle/>
          <a:p>
            <a:pPr marL="342900" indent="-342900">
              <a:spcAft>
                <a:spcPts val="600"/>
              </a:spcAft>
              <a:buFont typeface="+mj-lt"/>
              <a:buAutoNum type="arabicPeriod"/>
            </a:pPr>
            <a:r>
              <a:rPr lang="fr-CA" sz="2000" dirty="0"/>
              <a:t>Mandater une personne qui est membre d’un ordre professionnel compétent en la matière pour produire une étude de caractérisation du site et du terrain naturel;</a:t>
            </a:r>
          </a:p>
          <a:p>
            <a:pPr marL="342900" indent="-342900">
              <a:spcAft>
                <a:spcPts val="600"/>
              </a:spcAft>
              <a:buFont typeface="+mj-lt"/>
              <a:buAutoNum type="arabicPeriod"/>
            </a:pPr>
            <a:r>
              <a:rPr lang="fr-CA" sz="2000" dirty="0"/>
              <a:t>Mandater un entrepreneur pour la réalisation des travaux;</a:t>
            </a:r>
          </a:p>
          <a:p>
            <a:pPr marL="342900" indent="-342900">
              <a:spcAft>
                <a:spcPts val="600"/>
              </a:spcAft>
              <a:buFont typeface="+mj-lt"/>
              <a:buAutoNum type="arabicPeriod"/>
            </a:pPr>
            <a:r>
              <a:rPr lang="fr-CA" sz="2000" dirty="0"/>
              <a:t>Obtenir un certificat d’autorisation pour la construction d’une nouvelle installation septique auprès du Service d’urbanisme de la Municipalité de Saint-Hippolyte:</a:t>
            </a:r>
          </a:p>
          <a:p>
            <a:pPr marL="800100" lvl="1" indent="-342900">
              <a:spcAft>
                <a:spcPts val="600"/>
              </a:spcAft>
              <a:buFont typeface="Arial" panose="020B0604020202020204" pitchFamily="34" charset="0"/>
              <a:buChar char="•"/>
            </a:pPr>
            <a:r>
              <a:rPr lang="fr-CA" sz="2000" dirty="0"/>
              <a:t>En ligne, sur le portail citoyen: </a:t>
            </a:r>
            <a:r>
              <a:rPr lang="fr-CA" sz="2000" dirty="0">
                <a:hlinkClick r:id="rId3">
                  <a:extLst>
                    <a:ext uri="{A12FA001-AC4F-418D-AE19-62706E023703}">
                      <ahyp:hlinkClr xmlns:ahyp="http://schemas.microsoft.com/office/drawing/2018/hyperlinkcolor" val="tx"/>
                    </a:ext>
                  </a:extLst>
                </a:hlinkClick>
              </a:rPr>
              <a:t>https://citoyen.saint-hippolyte.ca/demande-de-permis-et-certificats</a:t>
            </a:r>
            <a:r>
              <a:rPr lang="fr-CA" sz="2000" dirty="0"/>
              <a:t>;</a:t>
            </a:r>
          </a:p>
          <a:p>
            <a:pPr marL="800100" lvl="1" indent="-342900">
              <a:spcAft>
                <a:spcPts val="600"/>
              </a:spcAft>
              <a:buFont typeface="Arial" panose="020B0604020202020204" pitchFamily="34" charset="0"/>
              <a:buChar char="•"/>
            </a:pPr>
            <a:r>
              <a:rPr lang="fr-CA" sz="2000" dirty="0"/>
              <a:t>En communiquant avec le Service d’urbanisme au (450) 563-2505 #2224 ou à </a:t>
            </a:r>
            <a:r>
              <a:rPr lang="fr-CA" sz="2000" dirty="0">
                <a:hlinkClick r:id="rId4">
                  <a:extLst>
                    <a:ext uri="{A12FA001-AC4F-418D-AE19-62706E023703}">
                      <ahyp:hlinkClr xmlns:ahyp="http://schemas.microsoft.com/office/drawing/2018/hyperlinkcolor" val="tx"/>
                    </a:ext>
                  </a:extLst>
                </a:hlinkClick>
              </a:rPr>
              <a:t>urbanisme@saint-hippolyte.ca</a:t>
            </a:r>
            <a:r>
              <a:rPr lang="fr-CA" sz="2000" dirty="0"/>
              <a:t>;</a:t>
            </a:r>
          </a:p>
          <a:p>
            <a:pPr marL="457200" indent="-457200">
              <a:spcAft>
                <a:spcPts val="600"/>
              </a:spcAft>
              <a:buFont typeface="+mj-lt"/>
              <a:buAutoNum type="arabicPeriod"/>
            </a:pPr>
            <a:r>
              <a:rPr lang="fr-CA" sz="2000" dirty="0"/>
              <a:t>Procéder aux travaux de construction de la nouvelle installation septique;</a:t>
            </a:r>
          </a:p>
          <a:p>
            <a:pPr marL="457200" indent="-457200">
              <a:spcAft>
                <a:spcPts val="600"/>
              </a:spcAft>
              <a:buFont typeface="+mj-lt"/>
              <a:buAutoNum type="arabicPeriod"/>
            </a:pPr>
            <a:r>
              <a:rPr lang="fr-CA" sz="2000" dirty="0"/>
              <a:t>Transmettre au Service d’urbanisme le rapport d’inspection et de conformité de la nouvelle installation septique (réalisé par le professionnel) à la fin des travaux.</a:t>
            </a:r>
          </a:p>
        </p:txBody>
      </p:sp>
    </p:spTree>
    <p:extLst>
      <p:ext uri="{BB962C8B-B14F-4D97-AF65-F5344CB8AC3E}">
        <p14:creationId xmlns:p14="http://schemas.microsoft.com/office/powerpoint/2010/main" val="396224436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49D387D-03A2-2404-AF8E-BFE93FEA6DFB}"/>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FE14735-5ABD-1A0E-F70D-5C43E68B5541}"/>
              </a:ext>
            </a:extLst>
          </p:cNvPr>
          <p:cNvSpPr txBox="1"/>
          <p:nvPr/>
        </p:nvSpPr>
        <p:spPr>
          <a:xfrm>
            <a:off x="113387" y="350359"/>
            <a:ext cx="6999682" cy="461665"/>
          </a:xfrm>
          <a:prstGeom prst="rect">
            <a:avLst/>
          </a:prstGeom>
          <a:noFill/>
        </p:spPr>
        <p:txBody>
          <a:bodyPr wrap="square" rtlCol="0">
            <a:spAutoFit/>
          </a:bodyPr>
          <a:lstStyle/>
          <a:p>
            <a:r>
              <a:rPr lang="fr-CA" sz="2400" dirty="0" err="1"/>
              <a:t>Écoprêt</a:t>
            </a:r>
            <a:endParaRPr lang="fr-CA" sz="2400" dirty="0"/>
          </a:p>
        </p:txBody>
      </p:sp>
      <p:pic>
        <p:nvPicPr>
          <p:cNvPr id="4104" name="Picture 8" descr="Green Piggy Bank Stock Photos, Images and Backgrounds for Free Download">
            <a:extLst>
              <a:ext uri="{FF2B5EF4-FFF2-40B4-BE49-F238E27FC236}">
                <a16:creationId xmlns:a16="http://schemas.microsoft.com/office/drawing/2014/main" id="{19FCAB69-72B8-F313-3DBB-714EB939D2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964" t="10077" r="-1"/>
          <a:stretch/>
        </p:blipFill>
        <p:spPr bwMode="auto">
          <a:xfrm>
            <a:off x="6229215" y="-1"/>
            <a:ext cx="5962785" cy="616688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1E85363D-42D1-B3AB-302B-62CED5AB9813}"/>
              </a:ext>
            </a:extLst>
          </p:cNvPr>
          <p:cNvSpPr txBox="1"/>
          <p:nvPr/>
        </p:nvSpPr>
        <p:spPr>
          <a:xfrm>
            <a:off x="113387" y="1022269"/>
            <a:ext cx="6497124" cy="4553022"/>
          </a:xfrm>
          <a:prstGeom prst="rect">
            <a:avLst/>
          </a:prstGeom>
        </p:spPr>
        <p:txBody>
          <a:bodyPr vert="horz" lIns="91440" tIns="45720" rIns="91440" bIns="45720" rtlCol="0">
            <a:noAutofit/>
          </a:bodyPr>
          <a:lstStyle/>
          <a:p>
            <a:pPr marL="285750" indent="-228600">
              <a:lnSpc>
                <a:spcPct val="90000"/>
              </a:lnSpc>
              <a:spcAft>
                <a:spcPts val="1200"/>
              </a:spcAft>
              <a:buFont typeface="Arial" panose="020B0604020202020204" pitchFamily="34" charset="0"/>
              <a:buChar char="•"/>
            </a:pPr>
            <a:r>
              <a:rPr lang="en-US" sz="2000" dirty="0" err="1"/>
              <a:t>Programme</a:t>
            </a:r>
            <a:r>
              <a:rPr lang="en-US" sz="2000" dirty="0"/>
              <a:t> </a:t>
            </a:r>
            <a:r>
              <a:rPr lang="en-US" sz="2000" dirty="0" err="1"/>
              <a:t>d’aide</a:t>
            </a:r>
            <a:r>
              <a:rPr lang="en-US" sz="2000" dirty="0"/>
              <a:t> financière sous </a:t>
            </a:r>
            <a:r>
              <a:rPr lang="en-US" sz="2000" dirty="0" err="1"/>
              <a:t>forme</a:t>
            </a:r>
            <a:r>
              <a:rPr lang="en-US" sz="2000" dirty="0"/>
              <a:t> de prêt </a:t>
            </a:r>
            <a:r>
              <a:rPr lang="en-US" sz="2000" dirty="0" err="1"/>
              <a:t>remboursable</a:t>
            </a:r>
            <a:r>
              <a:rPr lang="en-US" sz="2000" dirty="0"/>
              <a:t>;</a:t>
            </a:r>
          </a:p>
          <a:p>
            <a:pPr marL="285750" indent="-228600">
              <a:lnSpc>
                <a:spcPct val="90000"/>
              </a:lnSpc>
              <a:spcAft>
                <a:spcPts val="1200"/>
              </a:spcAft>
              <a:buFont typeface="Arial" panose="020B0604020202020204" pitchFamily="34" charset="0"/>
              <a:buChar char="•"/>
            </a:pPr>
            <a:r>
              <a:rPr lang="en-US" sz="2000" dirty="0"/>
              <a:t>Les </a:t>
            </a:r>
            <a:r>
              <a:rPr lang="en-US" sz="2000" dirty="0" err="1"/>
              <a:t>sommes</a:t>
            </a:r>
            <a:r>
              <a:rPr lang="en-US" sz="2000" dirty="0"/>
              <a:t> </a:t>
            </a:r>
            <a:r>
              <a:rPr lang="en-US" sz="2000" dirty="0" err="1"/>
              <a:t>établies</a:t>
            </a:r>
            <a:r>
              <a:rPr lang="en-US" sz="2000" dirty="0"/>
              <a:t> </a:t>
            </a:r>
            <a:r>
              <a:rPr lang="en-US" sz="2000" dirty="0" err="1"/>
              <a:t>comme</a:t>
            </a:r>
            <a:r>
              <a:rPr lang="en-US" sz="2000" dirty="0"/>
              <a:t> aide financière </a:t>
            </a:r>
            <a:r>
              <a:rPr lang="en-US" sz="2000" dirty="0" err="1"/>
              <a:t>sont</a:t>
            </a:r>
            <a:r>
              <a:rPr lang="en-US" sz="2000" dirty="0"/>
              <a:t> </a:t>
            </a:r>
            <a:r>
              <a:rPr lang="en-US" sz="2000" dirty="0" err="1"/>
              <a:t>imposables</a:t>
            </a:r>
            <a:r>
              <a:rPr lang="en-US" sz="2000" dirty="0"/>
              <a:t> sur </a:t>
            </a:r>
            <a:r>
              <a:rPr lang="en-US" sz="2000" dirty="0" err="1"/>
              <a:t>l’immeubles</a:t>
            </a:r>
            <a:r>
              <a:rPr lang="en-US" sz="2000" dirty="0"/>
              <a:t> au </a:t>
            </a:r>
            <a:r>
              <a:rPr lang="en-US" sz="2000" dirty="0" err="1"/>
              <a:t>même</a:t>
            </a:r>
            <a:r>
              <a:rPr lang="en-US" sz="2000" dirty="0"/>
              <a:t> </a:t>
            </a:r>
            <a:r>
              <a:rPr lang="en-US" sz="2000" dirty="0" err="1"/>
              <a:t>titre</a:t>
            </a:r>
            <a:r>
              <a:rPr lang="en-US" sz="2000" dirty="0"/>
              <a:t> </a:t>
            </a:r>
            <a:r>
              <a:rPr lang="en-US" sz="2000" dirty="0" err="1"/>
              <a:t>qu’une</a:t>
            </a:r>
            <a:r>
              <a:rPr lang="en-US" sz="2000" dirty="0"/>
              <a:t> </a:t>
            </a:r>
            <a:r>
              <a:rPr lang="en-US" sz="2000" dirty="0" err="1"/>
              <a:t>taxe</a:t>
            </a:r>
            <a:r>
              <a:rPr lang="en-US" sz="2000" dirty="0"/>
              <a:t> </a:t>
            </a:r>
            <a:r>
              <a:rPr lang="en-US" sz="2000" dirty="0" err="1"/>
              <a:t>foncière</a:t>
            </a:r>
            <a:r>
              <a:rPr lang="en-US" sz="2000" dirty="0"/>
              <a:t>;</a:t>
            </a:r>
          </a:p>
          <a:p>
            <a:pPr marL="285750" indent="-228600">
              <a:lnSpc>
                <a:spcPct val="90000"/>
              </a:lnSpc>
              <a:spcAft>
                <a:spcPts val="1200"/>
              </a:spcAft>
              <a:buFont typeface="Arial" panose="020B0604020202020204" pitchFamily="34" charset="0"/>
              <a:buChar char="•"/>
            </a:pPr>
            <a:r>
              <a:rPr lang="en-US" sz="2000" dirty="0"/>
              <a:t>Le </a:t>
            </a:r>
            <a:r>
              <a:rPr lang="en-US" sz="2000" dirty="0" err="1"/>
              <a:t>remboursement</a:t>
            </a:r>
            <a:r>
              <a:rPr lang="en-US" sz="2000" dirty="0"/>
              <a:t> </a:t>
            </a:r>
            <a:r>
              <a:rPr lang="en-US" sz="2000" dirty="0" err="1"/>
              <a:t>s’effectue</a:t>
            </a:r>
            <a:r>
              <a:rPr lang="en-US" sz="2000" dirty="0"/>
              <a:t> sur </a:t>
            </a:r>
            <a:r>
              <a:rPr lang="en-US" sz="2000" dirty="0" err="1"/>
              <a:t>une</a:t>
            </a:r>
            <a:r>
              <a:rPr lang="en-US" sz="2000" dirty="0"/>
              <a:t> </a:t>
            </a:r>
            <a:r>
              <a:rPr lang="en-US" sz="2000" dirty="0" err="1"/>
              <a:t>période</a:t>
            </a:r>
            <a:r>
              <a:rPr lang="en-US" sz="2000" dirty="0"/>
              <a:t> de 20 </a:t>
            </a:r>
            <a:r>
              <a:rPr lang="en-US" sz="2000" dirty="0" err="1"/>
              <a:t>ans</a:t>
            </a:r>
            <a:r>
              <a:rPr lang="en-US" sz="2000" dirty="0"/>
              <a:t> par </a:t>
            </a:r>
            <a:r>
              <a:rPr lang="en-US" sz="2000" dirty="0" err="1"/>
              <a:t>versements</a:t>
            </a:r>
            <a:r>
              <a:rPr lang="en-US" sz="2000" dirty="0"/>
              <a:t> </a:t>
            </a:r>
            <a:r>
              <a:rPr lang="en-US" sz="2000" dirty="0" err="1"/>
              <a:t>annuels</a:t>
            </a:r>
            <a:r>
              <a:rPr lang="en-US" sz="2000" dirty="0"/>
              <a:t> et </a:t>
            </a:r>
            <a:r>
              <a:rPr lang="en-US" sz="2000" dirty="0" err="1"/>
              <a:t>consécutifs</a:t>
            </a:r>
            <a:r>
              <a:rPr lang="en-US" sz="2000" dirty="0"/>
              <a:t>. Il </a:t>
            </a:r>
            <a:r>
              <a:rPr lang="en-US" sz="2000" dirty="0" err="1"/>
              <a:t>n’est</a:t>
            </a:r>
            <a:r>
              <a:rPr lang="en-US" sz="2000" dirty="0"/>
              <a:t> pas possible de </a:t>
            </a:r>
            <a:r>
              <a:rPr lang="en-US" sz="2000" dirty="0" err="1"/>
              <a:t>rembourser</a:t>
            </a:r>
            <a:r>
              <a:rPr lang="en-US" sz="2000" dirty="0"/>
              <a:t> le prêt en </a:t>
            </a:r>
            <a:r>
              <a:rPr lang="en-US" sz="2000" dirty="0" err="1"/>
              <a:t>totalité</a:t>
            </a:r>
            <a:r>
              <a:rPr lang="en-US" sz="2000" dirty="0"/>
              <a:t> </a:t>
            </a:r>
            <a:r>
              <a:rPr lang="en-US" sz="2000" dirty="0" err="1"/>
              <a:t>avant</a:t>
            </a:r>
            <a:r>
              <a:rPr lang="en-US" sz="2000" dirty="0"/>
              <a:t> le </a:t>
            </a:r>
            <a:r>
              <a:rPr lang="en-US" sz="2000" dirty="0" err="1"/>
              <a:t>terme</a:t>
            </a:r>
            <a:r>
              <a:rPr lang="en-US" sz="2000" dirty="0"/>
              <a:t> de 20 </a:t>
            </a:r>
            <a:r>
              <a:rPr lang="en-US" sz="2000" dirty="0" err="1"/>
              <a:t>ans</a:t>
            </a:r>
            <a:r>
              <a:rPr lang="en-US" sz="2000" dirty="0"/>
              <a:t>;</a:t>
            </a:r>
          </a:p>
          <a:p>
            <a:pPr marL="285750" indent="-228600">
              <a:lnSpc>
                <a:spcPct val="90000"/>
              </a:lnSpc>
              <a:spcAft>
                <a:spcPts val="1200"/>
              </a:spcAft>
              <a:buFont typeface="Arial" panose="020B0604020202020204" pitchFamily="34" charset="0"/>
              <a:buChar char="•"/>
            </a:pPr>
            <a:r>
              <a:rPr lang="en-US" sz="2000" dirty="0" err="1"/>
              <a:t>L’emprunt</a:t>
            </a:r>
            <a:r>
              <a:rPr lang="en-US" sz="2000" dirty="0"/>
              <a:t> </a:t>
            </a:r>
            <a:r>
              <a:rPr lang="en-US" sz="2000" dirty="0" err="1"/>
              <a:t>portera</a:t>
            </a:r>
            <a:r>
              <a:rPr lang="en-US" sz="2000" dirty="0"/>
              <a:t> </a:t>
            </a:r>
            <a:r>
              <a:rPr lang="en-US" sz="2000" dirty="0" err="1"/>
              <a:t>intérêt</a:t>
            </a:r>
            <a:r>
              <a:rPr lang="en-US" sz="2000" dirty="0"/>
              <a:t> au </a:t>
            </a:r>
            <a:r>
              <a:rPr lang="en-US" sz="2000" dirty="0" err="1"/>
              <a:t>même</a:t>
            </a:r>
            <a:r>
              <a:rPr lang="en-US" sz="2000" dirty="0"/>
              <a:t> </a:t>
            </a:r>
            <a:r>
              <a:rPr lang="en-US" sz="2000" dirty="0" err="1"/>
              <a:t>taux</a:t>
            </a:r>
            <a:r>
              <a:rPr lang="en-US" sz="2000" dirty="0"/>
              <a:t> que </a:t>
            </a:r>
            <a:r>
              <a:rPr lang="en-US" sz="2000" dirty="0" err="1"/>
              <a:t>celui</a:t>
            </a:r>
            <a:r>
              <a:rPr lang="en-US" sz="2000" dirty="0"/>
              <a:t> </a:t>
            </a:r>
            <a:r>
              <a:rPr lang="en-US" sz="2000" dirty="0" err="1"/>
              <a:t>obtenu</a:t>
            </a:r>
            <a:r>
              <a:rPr lang="en-US" sz="2000" dirty="0"/>
              <a:t> par la Municipalité en regard de </a:t>
            </a:r>
            <a:r>
              <a:rPr lang="en-US" sz="2000" dirty="0" err="1"/>
              <a:t>l’emprunt</a:t>
            </a:r>
            <a:r>
              <a:rPr lang="en-US" sz="2000" dirty="0"/>
              <a:t> </a:t>
            </a:r>
            <a:r>
              <a:rPr lang="en-US" sz="2000" dirty="0" err="1"/>
              <a:t>finançant</a:t>
            </a:r>
            <a:r>
              <a:rPr lang="en-US" sz="2000" dirty="0"/>
              <a:t> le </a:t>
            </a:r>
            <a:r>
              <a:rPr lang="en-US" sz="2000" dirty="0" err="1"/>
              <a:t>programme</a:t>
            </a:r>
            <a:r>
              <a:rPr lang="en-US" sz="2000" dirty="0"/>
              <a:t>;</a:t>
            </a:r>
          </a:p>
          <a:p>
            <a:pPr marL="285750" indent="-228600">
              <a:lnSpc>
                <a:spcPct val="90000"/>
              </a:lnSpc>
              <a:spcAft>
                <a:spcPts val="1200"/>
              </a:spcAft>
              <a:buFont typeface="Arial" panose="020B0604020202020204" pitchFamily="34" charset="0"/>
              <a:buChar char="•"/>
            </a:pPr>
            <a:r>
              <a:rPr lang="en-US" sz="2000" dirty="0" err="1"/>
              <a:t>Emprunt</a:t>
            </a:r>
            <a:r>
              <a:rPr lang="en-US" sz="2000" dirty="0"/>
              <a:t> entre 10 000$ et 30 000$;</a:t>
            </a:r>
          </a:p>
          <a:p>
            <a:pPr marL="285750" indent="-228600">
              <a:lnSpc>
                <a:spcPct val="90000"/>
              </a:lnSpc>
              <a:spcAft>
                <a:spcPts val="1200"/>
              </a:spcAft>
              <a:buFont typeface="Arial" panose="020B0604020202020204" pitchFamily="34" charset="0"/>
              <a:buChar char="•"/>
            </a:pPr>
            <a:r>
              <a:rPr lang="en-US" sz="2000" dirty="0"/>
              <a:t>Les </a:t>
            </a:r>
            <a:r>
              <a:rPr lang="en-US" sz="2000" dirty="0" err="1"/>
              <a:t>sommes</a:t>
            </a:r>
            <a:r>
              <a:rPr lang="en-US" sz="2000" dirty="0"/>
              <a:t> </a:t>
            </a:r>
            <a:r>
              <a:rPr lang="en-US" sz="2000" dirty="0" err="1"/>
              <a:t>imposées</a:t>
            </a:r>
            <a:r>
              <a:rPr lang="en-US" sz="2000" dirty="0"/>
              <a:t> </a:t>
            </a:r>
            <a:r>
              <a:rPr lang="en-US" sz="2000" dirty="0" err="1"/>
              <a:t>suivent</a:t>
            </a:r>
            <a:r>
              <a:rPr lang="en-US" sz="2000" dirty="0"/>
              <a:t> la </a:t>
            </a:r>
            <a:r>
              <a:rPr lang="en-US" sz="2000" dirty="0" err="1"/>
              <a:t>propriété</a:t>
            </a:r>
            <a:r>
              <a:rPr lang="en-US" sz="2000" dirty="0"/>
              <a:t> </a:t>
            </a:r>
            <a:r>
              <a:rPr lang="en-US" sz="2000" dirty="0" err="1"/>
              <a:t>lors</a:t>
            </a:r>
            <a:r>
              <a:rPr lang="en-US" sz="2000" dirty="0"/>
              <a:t> de la vente.</a:t>
            </a:r>
          </a:p>
          <a:p>
            <a:pPr marL="285750" indent="-228600">
              <a:lnSpc>
                <a:spcPct val="90000"/>
              </a:lnSpc>
              <a:spcAft>
                <a:spcPts val="1200"/>
              </a:spcAft>
              <a:buFont typeface="Arial" panose="020B0604020202020204" pitchFamily="34" charset="0"/>
              <a:buChar char="•"/>
            </a:pPr>
            <a:endParaRPr lang="en-US" sz="2000" dirty="0"/>
          </a:p>
          <a:p>
            <a:pPr marL="285750" indent="-228600">
              <a:lnSpc>
                <a:spcPct val="90000"/>
              </a:lnSpc>
              <a:spcAft>
                <a:spcPts val="12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78434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0332A0D-10C4-CE4C-49CC-743B44D85FF1}"/>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46B71C4-193B-B299-F9D0-5D067852542D}"/>
              </a:ext>
            </a:extLst>
          </p:cNvPr>
          <p:cNvSpPr txBox="1"/>
          <p:nvPr/>
        </p:nvSpPr>
        <p:spPr>
          <a:xfrm>
            <a:off x="113387" y="350359"/>
            <a:ext cx="6999682" cy="461665"/>
          </a:xfrm>
          <a:prstGeom prst="rect">
            <a:avLst/>
          </a:prstGeom>
          <a:noFill/>
        </p:spPr>
        <p:txBody>
          <a:bodyPr wrap="square" rtlCol="0">
            <a:spAutoFit/>
          </a:bodyPr>
          <a:lstStyle/>
          <a:p>
            <a:r>
              <a:rPr lang="fr-CA" sz="2400" dirty="0"/>
              <a:t>Coûts admissibles au programme </a:t>
            </a:r>
            <a:r>
              <a:rPr lang="fr-CA" sz="2400" dirty="0" err="1"/>
              <a:t>Écoprêt</a:t>
            </a:r>
            <a:endParaRPr lang="fr-CA" sz="2400" dirty="0"/>
          </a:p>
        </p:txBody>
      </p:sp>
      <p:sp>
        <p:nvSpPr>
          <p:cNvPr id="3" name="ZoneTexte 2">
            <a:extLst>
              <a:ext uri="{FF2B5EF4-FFF2-40B4-BE49-F238E27FC236}">
                <a16:creationId xmlns:a16="http://schemas.microsoft.com/office/drawing/2014/main" id="{B31D013E-AB7A-61F3-3EF9-D13C22495F63}"/>
              </a:ext>
            </a:extLst>
          </p:cNvPr>
          <p:cNvSpPr txBox="1"/>
          <p:nvPr/>
        </p:nvSpPr>
        <p:spPr>
          <a:xfrm>
            <a:off x="113387" y="1022269"/>
            <a:ext cx="5199838" cy="4553022"/>
          </a:xfrm>
          <a:prstGeom prst="rect">
            <a:avLst/>
          </a:prstGeom>
        </p:spPr>
        <p:txBody>
          <a:bodyPr vert="horz" lIns="91440" tIns="45720" rIns="91440" bIns="45720" rtlCol="0">
            <a:noAutofit/>
          </a:bodyPr>
          <a:lstStyle/>
          <a:p>
            <a:pPr marL="285750" indent="-228600">
              <a:lnSpc>
                <a:spcPct val="90000"/>
              </a:lnSpc>
              <a:spcAft>
                <a:spcPts val="1200"/>
              </a:spcAft>
              <a:buFont typeface="Arial" panose="020B0604020202020204" pitchFamily="34" charset="0"/>
              <a:buChar char="•"/>
            </a:pPr>
            <a:r>
              <a:rPr lang="fr-CA" sz="2000" dirty="0"/>
              <a:t>L'étude de caractérisation du site et du terrain naturel, les plans et devis, les plans de localisation et d’implantation, les travaux de surveillance, ainsi que le certificat de conformité attestant la conformité de l'installation septique au Q-2, r.22, réalisés par un professionnel;</a:t>
            </a:r>
          </a:p>
          <a:p>
            <a:pPr marL="285750" indent="-228600">
              <a:lnSpc>
                <a:spcPct val="90000"/>
              </a:lnSpc>
              <a:spcAft>
                <a:spcPts val="1200"/>
              </a:spcAft>
              <a:buFont typeface="Arial" panose="020B0604020202020204" pitchFamily="34" charset="0"/>
              <a:buChar char="•"/>
            </a:pPr>
            <a:r>
              <a:rPr lang="fr-CA" sz="2000" dirty="0"/>
              <a:t>L’achat d’infrastructures sanitaires conformes et aux travaux d’installations desdites infrastructures par un entrepreneur détenant la licence exigée</a:t>
            </a:r>
            <a:endParaRPr lang="en-US" sz="2000" dirty="0"/>
          </a:p>
          <a:p>
            <a:pPr marL="285750" indent="-228600">
              <a:lnSpc>
                <a:spcPct val="90000"/>
              </a:lnSpc>
              <a:spcAft>
                <a:spcPts val="1200"/>
              </a:spcAft>
              <a:buFont typeface="Arial" panose="020B0604020202020204" pitchFamily="34" charset="0"/>
              <a:buChar char="•"/>
            </a:pPr>
            <a:r>
              <a:rPr lang="fr-CA" sz="2000" dirty="0"/>
              <a:t>Les travaux effectués par le plombier et/ou l’électricien détenant la licence exigée, le cas échéant; </a:t>
            </a:r>
          </a:p>
          <a:p>
            <a:pPr marL="285750" indent="-228600">
              <a:lnSpc>
                <a:spcPct val="90000"/>
              </a:lnSpc>
              <a:spcAft>
                <a:spcPts val="1200"/>
              </a:spcAft>
              <a:buFont typeface="Arial" panose="020B0604020202020204" pitchFamily="34" charset="0"/>
              <a:buChar char="•"/>
            </a:pPr>
            <a:r>
              <a:rPr lang="fr-CA" sz="2000" dirty="0"/>
              <a:t>Les travaux d’excavation. </a:t>
            </a:r>
            <a:endParaRPr lang="en-US" sz="2000" dirty="0"/>
          </a:p>
        </p:txBody>
      </p:sp>
      <p:pic>
        <p:nvPicPr>
          <p:cNvPr id="7170" name="Picture 2" descr="Green Piggy Bank Stock Photos, Images and Backgrounds for Free Download">
            <a:extLst>
              <a:ext uri="{FF2B5EF4-FFF2-40B4-BE49-F238E27FC236}">
                <a16:creationId xmlns:a16="http://schemas.microsoft.com/office/drawing/2014/main" id="{17EB70C0-AAF4-87F7-B8E1-DF135E7825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0" t="9778" r="32456" b="-1"/>
          <a:stretch/>
        </p:blipFill>
        <p:spPr bwMode="auto">
          <a:xfrm>
            <a:off x="5313225" y="0"/>
            <a:ext cx="6878775" cy="61874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034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6138</TotalTime>
  <Words>1057</Words>
  <Application>Microsoft Office PowerPoint</Application>
  <PresentationFormat>Grand écran</PresentationFormat>
  <Paragraphs>86</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Aptos</vt: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Nadine Roy</dc:creator>
  <cp:lastModifiedBy>Geneviève Simard</cp:lastModifiedBy>
  <cp:revision>67</cp:revision>
  <dcterms:created xsi:type="dcterms:W3CDTF">2022-02-02T20:04:09Z</dcterms:created>
  <dcterms:modified xsi:type="dcterms:W3CDTF">2025-05-14T14:48:24Z</dcterms:modified>
</cp:coreProperties>
</file>