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9.xml" ContentType="application/vnd.openxmlformats-officedocument.presentationml.notesSlide+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notesSlides/notesSlide21.xml" ContentType="application/vnd.openxmlformats-officedocument.presentationml.notesSlide+xml"/>
  <Override PartName="/ppt/tags/tag70.xml" ContentType="application/vnd.openxmlformats-officedocument.presentationml.tags+xml"/>
  <Override PartName="/ppt/notesSlides/notesSlide2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0.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1.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2.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3.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34.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3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37.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38.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handoutMasterIdLst>
    <p:handoutMasterId r:id="rId42"/>
  </p:handoutMasterIdLst>
  <p:sldIdLst>
    <p:sldId id="256" r:id="rId2"/>
    <p:sldId id="271" r:id="rId3"/>
    <p:sldId id="283" r:id="rId4"/>
    <p:sldId id="287" r:id="rId5"/>
    <p:sldId id="286" r:id="rId6"/>
    <p:sldId id="285" r:id="rId7"/>
    <p:sldId id="290" r:id="rId8"/>
    <p:sldId id="289" r:id="rId9"/>
    <p:sldId id="288" r:id="rId10"/>
    <p:sldId id="291" r:id="rId11"/>
    <p:sldId id="292" r:id="rId12"/>
    <p:sldId id="293" r:id="rId13"/>
    <p:sldId id="299" r:id="rId14"/>
    <p:sldId id="294" r:id="rId15"/>
    <p:sldId id="295" r:id="rId16"/>
    <p:sldId id="298" r:id="rId17"/>
    <p:sldId id="300" r:id="rId18"/>
    <p:sldId id="296" r:id="rId19"/>
    <p:sldId id="297" r:id="rId20"/>
    <p:sldId id="301" r:id="rId21"/>
    <p:sldId id="302" r:id="rId22"/>
    <p:sldId id="303" r:id="rId23"/>
    <p:sldId id="304" r:id="rId24"/>
    <p:sldId id="305" r:id="rId25"/>
    <p:sldId id="306" r:id="rId26"/>
    <p:sldId id="307" r:id="rId27"/>
    <p:sldId id="308" r:id="rId28"/>
    <p:sldId id="312" r:id="rId29"/>
    <p:sldId id="313" r:id="rId30"/>
    <p:sldId id="314" r:id="rId31"/>
    <p:sldId id="309" r:id="rId32"/>
    <p:sldId id="310" r:id="rId33"/>
    <p:sldId id="311" r:id="rId34"/>
    <p:sldId id="315" r:id="rId35"/>
    <p:sldId id="316" r:id="rId36"/>
    <p:sldId id="317" r:id="rId37"/>
    <p:sldId id="318" r:id="rId38"/>
    <p:sldId id="319" r:id="rId39"/>
    <p:sldId id="320" r:id="rId40"/>
  </p:sldIdLst>
  <p:sldSz cx="12192000" cy="6858000"/>
  <p:notesSz cx="6950075" cy="9236075"/>
  <p:defaultTextStyle>
    <a:defPPr rtl="0">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ienvenue" id="{E75E278A-FF0E-49A4-B170-79828D63BBAD}">
          <p14:sldIdLst>
            <p14:sldId id="256"/>
          </p14:sldIdLst>
        </p14:section>
        <p14:section name="Création, morphose, annotation, collaboration, recherche" id="{B9B51309-D148-4332-87C2-07BE32FBCA3B}">
          <p14:sldIdLst>
            <p14:sldId id="271"/>
            <p14:sldId id="283"/>
            <p14:sldId id="287"/>
            <p14:sldId id="286"/>
            <p14:sldId id="285"/>
            <p14:sldId id="290"/>
            <p14:sldId id="289"/>
            <p14:sldId id="288"/>
            <p14:sldId id="291"/>
            <p14:sldId id="292"/>
          </p14:sldIdLst>
        </p14:section>
        <p14:section name="Apprenez-en davantage." id="{2CC34DB2-6590-42C0-AD4B-A04C6060184E}">
          <p14:sldIdLst>
            <p14:sldId id="293"/>
            <p14:sldId id="299"/>
            <p14:sldId id="294"/>
            <p14:sldId id="295"/>
            <p14:sldId id="298"/>
            <p14:sldId id="300"/>
            <p14:sldId id="296"/>
            <p14:sldId id="297"/>
            <p14:sldId id="301"/>
            <p14:sldId id="302"/>
            <p14:sldId id="303"/>
            <p14:sldId id="304"/>
            <p14:sldId id="305"/>
            <p14:sldId id="306"/>
            <p14:sldId id="307"/>
            <p14:sldId id="308"/>
            <p14:sldId id="312"/>
            <p14:sldId id="313"/>
            <p14:sldId id="314"/>
            <p14:sldId id="309"/>
            <p14:sldId id="310"/>
            <p14:sldId id="311"/>
            <p14:sldId id="315"/>
            <p14:sldId id="316"/>
            <p14:sldId id="317"/>
            <p14:sldId id="318"/>
            <p14:sldId id="319"/>
            <p14:sldId id="3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FB6"/>
    <a:srgbClr val="D24726"/>
    <a:srgbClr val="404040"/>
    <a:srgbClr val="FF9B45"/>
    <a:srgbClr val="DD462F"/>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241" autoAdjust="0"/>
  </p:normalViewPr>
  <p:slideViewPr>
    <p:cSldViewPr snapToGrid="0">
      <p:cViewPr varScale="1">
        <p:scale>
          <a:sx n="74" d="100"/>
          <a:sy n="74" d="100"/>
        </p:scale>
        <p:origin x="965"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299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11699" cy="463407"/>
          </a:xfrm>
          <a:prstGeom prst="rect">
            <a:avLst/>
          </a:prstGeom>
        </p:spPr>
        <p:txBody>
          <a:bodyPr vert="horz" lIns="91440" tIns="45720" rIns="91440" bIns="45720" rtlCol="0"/>
          <a:lstStyle>
            <a:lvl1pPr algn="l">
              <a:defRPr sz="1200"/>
            </a:lvl1pPr>
          </a:lstStyle>
          <a:p>
            <a:pPr rtl="0"/>
            <a:endParaRPr lang="fr-CA"/>
          </a:p>
        </p:txBody>
      </p:sp>
      <p:sp>
        <p:nvSpPr>
          <p:cNvPr id="3" name="Espace réservé de la date 2"/>
          <p:cNvSpPr>
            <a:spLocks noGrp="1"/>
          </p:cNvSpPr>
          <p:nvPr>
            <p:ph type="dt" sz="quarter" idx="1"/>
          </p:nvPr>
        </p:nvSpPr>
        <p:spPr>
          <a:xfrm>
            <a:off x="3936768" y="1"/>
            <a:ext cx="3011699" cy="463407"/>
          </a:xfrm>
          <a:prstGeom prst="rect">
            <a:avLst/>
          </a:prstGeom>
        </p:spPr>
        <p:txBody>
          <a:bodyPr vert="horz" lIns="91440" tIns="45720" rIns="91440" bIns="45720" rtlCol="0"/>
          <a:lstStyle>
            <a:lvl1pPr algn="r">
              <a:defRPr sz="1200"/>
            </a:lvl1pPr>
          </a:lstStyle>
          <a:p>
            <a:pPr rtl="0"/>
            <a:fld id="{6F451AC6-85E2-4791-B76A-111E00854099}" type="datetime1">
              <a:rPr lang="fr-CA" smtClean="0"/>
              <a:t>2024-06-10</a:t>
            </a:fld>
            <a:endParaRPr lang="fr-CA"/>
          </a:p>
        </p:txBody>
      </p:sp>
      <p:sp>
        <p:nvSpPr>
          <p:cNvPr id="4" name="Espace réservé du pied de page 3"/>
          <p:cNvSpPr>
            <a:spLocks noGrp="1"/>
          </p:cNvSpPr>
          <p:nvPr>
            <p:ph type="ftr" sz="quarter" idx="2"/>
          </p:nvPr>
        </p:nvSpPr>
        <p:spPr>
          <a:xfrm>
            <a:off x="0" y="8772669"/>
            <a:ext cx="3011699" cy="463406"/>
          </a:xfrm>
          <a:prstGeom prst="rect">
            <a:avLst/>
          </a:prstGeom>
        </p:spPr>
        <p:txBody>
          <a:bodyPr vert="horz" lIns="91440" tIns="45720" rIns="91440" bIns="45720" rtlCol="0" anchor="b"/>
          <a:lstStyle>
            <a:lvl1pPr algn="l">
              <a:defRPr sz="1200"/>
            </a:lvl1pPr>
          </a:lstStyle>
          <a:p>
            <a:pPr rtl="0"/>
            <a:endParaRPr lang="fr-CA"/>
          </a:p>
        </p:txBody>
      </p:sp>
      <p:sp>
        <p:nvSpPr>
          <p:cNvPr id="5" name="Espace réservé du numéro de diapositive 4"/>
          <p:cNvSpPr>
            <a:spLocks noGrp="1"/>
          </p:cNvSpPr>
          <p:nvPr>
            <p:ph type="sldNum" sz="quarter" idx="3"/>
          </p:nvPr>
        </p:nvSpPr>
        <p:spPr>
          <a:xfrm>
            <a:off x="3936768" y="8772669"/>
            <a:ext cx="3011699" cy="463406"/>
          </a:xfrm>
          <a:prstGeom prst="rect">
            <a:avLst/>
          </a:prstGeom>
        </p:spPr>
        <p:txBody>
          <a:bodyPr vert="horz" lIns="91440" tIns="45720" rIns="91440" bIns="45720" rtlCol="0" anchor="b"/>
          <a:lstStyle>
            <a:lvl1pPr algn="r">
              <a:defRPr sz="1200"/>
            </a:lvl1pPr>
          </a:lstStyle>
          <a:p>
            <a:pPr rtl="0"/>
            <a:fld id="{9C679768-A2FC-4D08-91F6-8DCE6C566B36}" type="slidenum">
              <a:rPr lang="fr-CA" smtClean="0"/>
              <a:t>‹N°›</a:t>
            </a:fld>
            <a:endParaRPr lang="fr-CA"/>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11699" cy="463407"/>
          </a:xfrm>
          <a:prstGeom prst="rect">
            <a:avLst/>
          </a:prstGeom>
        </p:spPr>
        <p:txBody>
          <a:bodyPr vert="horz" lIns="91440" tIns="45720" rIns="91440" bIns="45720" rtlCol="0"/>
          <a:lstStyle>
            <a:lvl1pPr algn="l">
              <a:defRPr sz="1200"/>
            </a:lvl1pPr>
          </a:lstStyle>
          <a:p>
            <a:pPr rtl="0"/>
            <a:endParaRPr lang="fr-CA" noProof="0"/>
          </a:p>
        </p:txBody>
      </p:sp>
      <p:sp>
        <p:nvSpPr>
          <p:cNvPr id="3" name="Espace réservé de la date 2"/>
          <p:cNvSpPr>
            <a:spLocks noGrp="1"/>
          </p:cNvSpPr>
          <p:nvPr>
            <p:ph type="dt" idx="1"/>
          </p:nvPr>
        </p:nvSpPr>
        <p:spPr>
          <a:xfrm>
            <a:off x="3936768" y="1"/>
            <a:ext cx="3011699" cy="463407"/>
          </a:xfrm>
          <a:prstGeom prst="rect">
            <a:avLst/>
          </a:prstGeom>
        </p:spPr>
        <p:txBody>
          <a:bodyPr vert="horz" lIns="91440" tIns="45720" rIns="91440" bIns="45720" rtlCol="0"/>
          <a:lstStyle>
            <a:lvl1pPr algn="r">
              <a:defRPr sz="1200"/>
            </a:lvl1pPr>
          </a:lstStyle>
          <a:p>
            <a:pPr rtl="0"/>
            <a:fld id="{882F3D0E-15D1-4107-BF81-D397973C3ACA}" type="datetime1">
              <a:rPr lang="fr-CA" noProof="0" smtClean="0"/>
              <a:t>2024-06-10</a:t>
            </a:fld>
            <a:endParaRPr lang="fr-CA" noProof="0"/>
          </a:p>
        </p:txBody>
      </p:sp>
      <p:sp>
        <p:nvSpPr>
          <p:cNvPr id="4" name="Espace réservé pour la diapositive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1440" tIns="45720" rIns="91440" bIns="45720" rtlCol="0" anchor="ctr"/>
          <a:lstStyle/>
          <a:p>
            <a:pPr rtl="0"/>
            <a:endParaRPr lang="fr-CA" noProof="0"/>
          </a:p>
        </p:txBody>
      </p:sp>
      <p:sp>
        <p:nvSpPr>
          <p:cNvPr id="5" name="Espace réservé des rétroaction 4"/>
          <p:cNvSpPr>
            <a:spLocks noGrp="1"/>
          </p:cNvSpPr>
          <p:nvPr>
            <p:ph type="body" sz="quarter" idx="3"/>
          </p:nvPr>
        </p:nvSpPr>
        <p:spPr>
          <a:xfrm>
            <a:off x="695008" y="4444862"/>
            <a:ext cx="5560060" cy="3636705"/>
          </a:xfrm>
          <a:prstGeom prst="rect">
            <a:avLst/>
          </a:prstGeom>
        </p:spPr>
        <p:txBody>
          <a:bodyPr vert="horz" lIns="91440" tIns="45720" rIns="91440" bIns="45720" rtlCol="0"/>
          <a:lstStyle/>
          <a:p>
            <a:pPr lvl="0" rtl="0"/>
            <a:r>
              <a:rPr lang="fr-CA" noProof="0"/>
              <a:t>Modifiez les styles du texte</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
        <p:nvSpPr>
          <p:cNvPr id="6" name="Espace réservé du pied de page 5"/>
          <p:cNvSpPr>
            <a:spLocks noGrp="1"/>
          </p:cNvSpPr>
          <p:nvPr>
            <p:ph type="ftr" sz="quarter" idx="4"/>
          </p:nvPr>
        </p:nvSpPr>
        <p:spPr>
          <a:xfrm>
            <a:off x="0" y="8772669"/>
            <a:ext cx="3011699" cy="463406"/>
          </a:xfrm>
          <a:prstGeom prst="rect">
            <a:avLst/>
          </a:prstGeom>
        </p:spPr>
        <p:txBody>
          <a:bodyPr vert="horz" lIns="91440" tIns="45720" rIns="91440" bIns="45720" rtlCol="0" anchor="b"/>
          <a:lstStyle>
            <a:lvl1pPr algn="l">
              <a:defRPr sz="1200"/>
            </a:lvl1pPr>
          </a:lstStyle>
          <a:p>
            <a:pPr rtl="0"/>
            <a:endParaRPr lang="fr-CA" noProof="0"/>
          </a:p>
        </p:txBody>
      </p:sp>
      <p:sp>
        <p:nvSpPr>
          <p:cNvPr id="7" name="Espace réservé du numéro de diapositive 6"/>
          <p:cNvSpPr>
            <a:spLocks noGrp="1"/>
          </p:cNvSpPr>
          <p:nvPr>
            <p:ph type="sldNum" sz="quarter" idx="5"/>
          </p:nvPr>
        </p:nvSpPr>
        <p:spPr>
          <a:xfrm>
            <a:off x="3936768" y="8772669"/>
            <a:ext cx="3011699" cy="463406"/>
          </a:xfrm>
          <a:prstGeom prst="rect">
            <a:avLst/>
          </a:prstGeom>
        </p:spPr>
        <p:txBody>
          <a:bodyPr vert="horz" lIns="91440" tIns="45720" rIns="91440" bIns="45720" rtlCol="0" anchor="b"/>
          <a:lstStyle>
            <a:lvl1pPr algn="r">
              <a:defRPr sz="1200"/>
            </a:lvl1pPr>
          </a:lstStyle>
          <a:p>
            <a:pPr rtl="0"/>
            <a:fld id="{DF61EA0F-A667-4B49-8422-0062BC55E249}" type="slidenum">
              <a:rPr lang="fr-CA" noProof="0" smtClean="0"/>
              <a:t>‹N°›</a:t>
            </a:fld>
            <a:endParaRPr lang="fr-CA"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06438" y="1154113"/>
            <a:ext cx="5537200" cy="3116262"/>
          </a:xfrm>
        </p:spPr>
      </p:sp>
      <p:sp>
        <p:nvSpPr>
          <p:cNvPr id="3" name="Espace réservé des rétroaction 2"/>
          <p:cNvSpPr>
            <a:spLocks noGrp="1"/>
          </p:cNvSpPr>
          <p:nvPr>
            <p:ph type="body" idx="1"/>
          </p:nvPr>
        </p:nvSpPr>
        <p:spPr/>
        <p:txBody>
          <a:bodyPr rtlCol="0"/>
          <a:lstStyle/>
          <a:p>
            <a:pPr rtl="0"/>
            <a:endParaRPr lang="fr-CA"/>
          </a:p>
        </p:txBody>
      </p:sp>
      <p:sp>
        <p:nvSpPr>
          <p:cNvPr id="4" name="Espace réservé du numéro de diapositive 3"/>
          <p:cNvSpPr>
            <a:spLocks noGrp="1"/>
          </p:cNvSpPr>
          <p:nvPr>
            <p:ph type="sldNum" sz="quarter" idx="10"/>
          </p:nvPr>
        </p:nvSpPr>
        <p:spPr/>
        <p:txBody>
          <a:bodyPr rtlCol="0"/>
          <a:lstStyle/>
          <a:p>
            <a:pPr rtl="0"/>
            <a:fld id="{DF61EA0F-A667-4B49-8422-0062BC55E249}" type="slidenum">
              <a:rPr lang="fr-CA" smtClean="0"/>
              <a:t>1</a:t>
            </a:fld>
            <a:endParaRPr lang="fr-CA"/>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10</a:t>
            </a:fld>
            <a:endParaRPr lang="fr-CA"/>
          </a:p>
        </p:txBody>
      </p:sp>
    </p:spTree>
    <p:extLst>
      <p:ext uri="{BB962C8B-B14F-4D97-AF65-F5344CB8AC3E}">
        <p14:creationId xmlns:p14="http://schemas.microsoft.com/office/powerpoint/2010/main" val="376544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11</a:t>
            </a:fld>
            <a:endParaRPr lang="fr-CA"/>
          </a:p>
        </p:txBody>
      </p:sp>
    </p:spTree>
    <p:extLst>
      <p:ext uri="{BB962C8B-B14F-4D97-AF65-F5344CB8AC3E}">
        <p14:creationId xmlns:p14="http://schemas.microsoft.com/office/powerpoint/2010/main" val="367719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12</a:t>
            </a:fld>
            <a:endParaRPr lang="fr-CA"/>
          </a:p>
        </p:txBody>
      </p:sp>
    </p:spTree>
    <p:extLst>
      <p:ext uri="{BB962C8B-B14F-4D97-AF65-F5344CB8AC3E}">
        <p14:creationId xmlns:p14="http://schemas.microsoft.com/office/powerpoint/2010/main" val="2743522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13</a:t>
            </a:fld>
            <a:endParaRPr lang="fr-CA"/>
          </a:p>
        </p:txBody>
      </p:sp>
    </p:spTree>
    <p:extLst>
      <p:ext uri="{BB962C8B-B14F-4D97-AF65-F5344CB8AC3E}">
        <p14:creationId xmlns:p14="http://schemas.microsoft.com/office/powerpoint/2010/main" val="2829216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14</a:t>
            </a:fld>
            <a:endParaRPr lang="fr-CA"/>
          </a:p>
        </p:txBody>
      </p:sp>
    </p:spTree>
    <p:extLst>
      <p:ext uri="{BB962C8B-B14F-4D97-AF65-F5344CB8AC3E}">
        <p14:creationId xmlns:p14="http://schemas.microsoft.com/office/powerpoint/2010/main" val="447945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15</a:t>
            </a:fld>
            <a:endParaRPr lang="fr-CA"/>
          </a:p>
        </p:txBody>
      </p:sp>
    </p:spTree>
    <p:extLst>
      <p:ext uri="{BB962C8B-B14F-4D97-AF65-F5344CB8AC3E}">
        <p14:creationId xmlns:p14="http://schemas.microsoft.com/office/powerpoint/2010/main" val="1892020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16</a:t>
            </a:fld>
            <a:endParaRPr lang="fr-CA"/>
          </a:p>
        </p:txBody>
      </p:sp>
    </p:spTree>
    <p:extLst>
      <p:ext uri="{BB962C8B-B14F-4D97-AF65-F5344CB8AC3E}">
        <p14:creationId xmlns:p14="http://schemas.microsoft.com/office/powerpoint/2010/main" val="2460732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17</a:t>
            </a:fld>
            <a:endParaRPr lang="fr-CA"/>
          </a:p>
        </p:txBody>
      </p:sp>
    </p:spTree>
    <p:extLst>
      <p:ext uri="{BB962C8B-B14F-4D97-AF65-F5344CB8AC3E}">
        <p14:creationId xmlns:p14="http://schemas.microsoft.com/office/powerpoint/2010/main" val="82351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18</a:t>
            </a:fld>
            <a:endParaRPr lang="fr-CA"/>
          </a:p>
        </p:txBody>
      </p:sp>
    </p:spTree>
    <p:extLst>
      <p:ext uri="{BB962C8B-B14F-4D97-AF65-F5344CB8AC3E}">
        <p14:creationId xmlns:p14="http://schemas.microsoft.com/office/powerpoint/2010/main" val="1539503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19</a:t>
            </a:fld>
            <a:endParaRPr lang="fr-CA"/>
          </a:p>
        </p:txBody>
      </p:sp>
    </p:spTree>
    <p:extLst>
      <p:ext uri="{BB962C8B-B14F-4D97-AF65-F5344CB8AC3E}">
        <p14:creationId xmlns:p14="http://schemas.microsoft.com/office/powerpoint/2010/main" val="821958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2</a:t>
            </a:fld>
            <a:endParaRPr lang="fr-CA"/>
          </a:p>
        </p:txBody>
      </p:sp>
    </p:spTree>
    <p:extLst>
      <p:ext uri="{BB962C8B-B14F-4D97-AF65-F5344CB8AC3E}">
        <p14:creationId xmlns:p14="http://schemas.microsoft.com/office/powerpoint/2010/main" val="923288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20</a:t>
            </a:fld>
            <a:endParaRPr lang="fr-CA"/>
          </a:p>
        </p:txBody>
      </p:sp>
    </p:spTree>
    <p:extLst>
      <p:ext uri="{BB962C8B-B14F-4D97-AF65-F5344CB8AC3E}">
        <p14:creationId xmlns:p14="http://schemas.microsoft.com/office/powerpoint/2010/main" val="3749733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21</a:t>
            </a:fld>
            <a:endParaRPr lang="fr-CA"/>
          </a:p>
        </p:txBody>
      </p:sp>
    </p:spTree>
    <p:extLst>
      <p:ext uri="{BB962C8B-B14F-4D97-AF65-F5344CB8AC3E}">
        <p14:creationId xmlns:p14="http://schemas.microsoft.com/office/powerpoint/2010/main" val="3778125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22</a:t>
            </a:fld>
            <a:endParaRPr lang="fr-CA"/>
          </a:p>
        </p:txBody>
      </p:sp>
    </p:spTree>
    <p:extLst>
      <p:ext uri="{BB962C8B-B14F-4D97-AF65-F5344CB8AC3E}">
        <p14:creationId xmlns:p14="http://schemas.microsoft.com/office/powerpoint/2010/main" val="1165597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23</a:t>
            </a:fld>
            <a:endParaRPr lang="fr-CA"/>
          </a:p>
        </p:txBody>
      </p:sp>
    </p:spTree>
    <p:extLst>
      <p:ext uri="{BB962C8B-B14F-4D97-AF65-F5344CB8AC3E}">
        <p14:creationId xmlns:p14="http://schemas.microsoft.com/office/powerpoint/2010/main" val="1020096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24</a:t>
            </a:fld>
            <a:endParaRPr lang="fr-CA"/>
          </a:p>
        </p:txBody>
      </p:sp>
    </p:spTree>
    <p:extLst>
      <p:ext uri="{BB962C8B-B14F-4D97-AF65-F5344CB8AC3E}">
        <p14:creationId xmlns:p14="http://schemas.microsoft.com/office/powerpoint/2010/main" val="2582597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25</a:t>
            </a:fld>
            <a:endParaRPr lang="fr-CA"/>
          </a:p>
        </p:txBody>
      </p:sp>
    </p:spTree>
    <p:extLst>
      <p:ext uri="{BB962C8B-B14F-4D97-AF65-F5344CB8AC3E}">
        <p14:creationId xmlns:p14="http://schemas.microsoft.com/office/powerpoint/2010/main" val="2322392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26</a:t>
            </a:fld>
            <a:endParaRPr lang="fr-CA"/>
          </a:p>
        </p:txBody>
      </p:sp>
    </p:spTree>
    <p:extLst>
      <p:ext uri="{BB962C8B-B14F-4D97-AF65-F5344CB8AC3E}">
        <p14:creationId xmlns:p14="http://schemas.microsoft.com/office/powerpoint/2010/main" val="2184448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27</a:t>
            </a:fld>
            <a:endParaRPr lang="fr-CA"/>
          </a:p>
        </p:txBody>
      </p:sp>
    </p:spTree>
    <p:extLst>
      <p:ext uri="{BB962C8B-B14F-4D97-AF65-F5344CB8AC3E}">
        <p14:creationId xmlns:p14="http://schemas.microsoft.com/office/powerpoint/2010/main" val="703285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28</a:t>
            </a:fld>
            <a:endParaRPr lang="fr-CA"/>
          </a:p>
        </p:txBody>
      </p:sp>
    </p:spTree>
    <p:extLst>
      <p:ext uri="{BB962C8B-B14F-4D97-AF65-F5344CB8AC3E}">
        <p14:creationId xmlns:p14="http://schemas.microsoft.com/office/powerpoint/2010/main" val="1135718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29</a:t>
            </a:fld>
            <a:endParaRPr lang="fr-CA"/>
          </a:p>
        </p:txBody>
      </p:sp>
    </p:spTree>
    <p:extLst>
      <p:ext uri="{BB962C8B-B14F-4D97-AF65-F5344CB8AC3E}">
        <p14:creationId xmlns:p14="http://schemas.microsoft.com/office/powerpoint/2010/main" val="211006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3</a:t>
            </a:fld>
            <a:endParaRPr lang="fr-CA"/>
          </a:p>
        </p:txBody>
      </p:sp>
    </p:spTree>
    <p:extLst>
      <p:ext uri="{BB962C8B-B14F-4D97-AF65-F5344CB8AC3E}">
        <p14:creationId xmlns:p14="http://schemas.microsoft.com/office/powerpoint/2010/main" val="1957726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30</a:t>
            </a:fld>
            <a:endParaRPr lang="fr-CA"/>
          </a:p>
        </p:txBody>
      </p:sp>
    </p:spTree>
    <p:extLst>
      <p:ext uri="{BB962C8B-B14F-4D97-AF65-F5344CB8AC3E}">
        <p14:creationId xmlns:p14="http://schemas.microsoft.com/office/powerpoint/2010/main" val="125597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31</a:t>
            </a:fld>
            <a:endParaRPr lang="fr-CA"/>
          </a:p>
        </p:txBody>
      </p:sp>
    </p:spTree>
    <p:extLst>
      <p:ext uri="{BB962C8B-B14F-4D97-AF65-F5344CB8AC3E}">
        <p14:creationId xmlns:p14="http://schemas.microsoft.com/office/powerpoint/2010/main" val="3595588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32</a:t>
            </a:fld>
            <a:endParaRPr lang="fr-CA"/>
          </a:p>
        </p:txBody>
      </p:sp>
    </p:spTree>
    <p:extLst>
      <p:ext uri="{BB962C8B-B14F-4D97-AF65-F5344CB8AC3E}">
        <p14:creationId xmlns:p14="http://schemas.microsoft.com/office/powerpoint/2010/main" val="2367876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33</a:t>
            </a:fld>
            <a:endParaRPr lang="fr-CA"/>
          </a:p>
        </p:txBody>
      </p:sp>
    </p:spTree>
    <p:extLst>
      <p:ext uri="{BB962C8B-B14F-4D97-AF65-F5344CB8AC3E}">
        <p14:creationId xmlns:p14="http://schemas.microsoft.com/office/powerpoint/2010/main" val="1949348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34</a:t>
            </a:fld>
            <a:endParaRPr lang="fr-CA"/>
          </a:p>
        </p:txBody>
      </p:sp>
    </p:spTree>
    <p:extLst>
      <p:ext uri="{BB962C8B-B14F-4D97-AF65-F5344CB8AC3E}">
        <p14:creationId xmlns:p14="http://schemas.microsoft.com/office/powerpoint/2010/main" val="2542674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35</a:t>
            </a:fld>
            <a:endParaRPr lang="fr-CA"/>
          </a:p>
        </p:txBody>
      </p:sp>
    </p:spTree>
    <p:extLst>
      <p:ext uri="{BB962C8B-B14F-4D97-AF65-F5344CB8AC3E}">
        <p14:creationId xmlns:p14="http://schemas.microsoft.com/office/powerpoint/2010/main" val="3104900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36</a:t>
            </a:fld>
            <a:endParaRPr lang="fr-CA"/>
          </a:p>
        </p:txBody>
      </p:sp>
    </p:spTree>
    <p:extLst>
      <p:ext uri="{BB962C8B-B14F-4D97-AF65-F5344CB8AC3E}">
        <p14:creationId xmlns:p14="http://schemas.microsoft.com/office/powerpoint/2010/main" val="2206702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37</a:t>
            </a:fld>
            <a:endParaRPr lang="fr-CA"/>
          </a:p>
        </p:txBody>
      </p:sp>
    </p:spTree>
    <p:extLst>
      <p:ext uri="{BB962C8B-B14F-4D97-AF65-F5344CB8AC3E}">
        <p14:creationId xmlns:p14="http://schemas.microsoft.com/office/powerpoint/2010/main" val="646565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38</a:t>
            </a:fld>
            <a:endParaRPr lang="fr-CA"/>
          </a:p>
        </p:txBody>
      </p:sp>
    </p:spTree>
    <p:extLst>
      <p:ext uri="{BB962C8B-B14F-4D97-AF65-F5344CB8AC3E}">
        <p14:creationId xmlns:p14="http://schemas.microsoft.com/office/powerpoint/2010/main" val="4069854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06438" y="1154113"/>
            <a:ext cx="5537200" cy="3116262"/>
          </a:xfrm>
        </p:spPr>
      </p:sp>
      <p:sp>
        <p:nvSpPr>
          <p:cNvPr id="3" name="Espace réservé des rétroaction 2"/>
          <p:cNvSpPr>
            <a:spLocks noGrp="1"/>
          </p:cNvSpPr>
          <p:nvPr>
            <p:ph type="body" idx="1"/>
          </p:nvPr>
        </p:nvSpPr>
        <p:spPr/>
        <p:txBody>
          <a:bodyPr rtlCol="0"/>
          <a:lstStyle/>
          <a:p>
            <a:pPr rtl="0"/>
            <a:endParaRPr lang="fr-CA"/>
          </a:p>
        </p:txBody>
      </p:sp>
      <p:sp>
        <p:nvSpPr>
          <p:cNvPr id="4" name="Espace réservé du numéro de diapositive 3"/>
          <p:cNvSpPr>
            <a:spLocks noGrp="1"/>
          </p:cNvSpPr>
          <p:nvPr>
            <p:ph type="sldNum" sz="quarter" idx="10"/>
          </p:nvPr>
        </p:nvSpPr>
        <p:spPr/>
        <p:txBody>
          <a:bodyPr rtlCol="0"/>
          <a:lstStyle/>
          <a:p>
            <a:pPr rtl="0"/>
            <a:fld id="{DF61EA0F-A667-4B49-8422-0062BC55E249}" type="slidenum">
              <a:rPr lang="fr-CA" smtClean="0"/>
              <a:t>39</a:t>
            </a:fld>
            <a:endParaRPr lang="fr-CA"/>
          </a:p>
        </p:txBody>
      </p:sp>
    </p:spTree>
    <p:extLst>
      <p:ext uri="{BB962C8B-B14F-4D97-AF65-F5344CB8AC3E}">
        <p14:creationId xmlns:p14="http://schemas.microsoft.com/office/powerpoint/2010/main" val="158441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4</a:t>
            </a:fld>
            <a:endParaRPr lang="fr-CA"/>
          </a:p>
        </p:txBody>
      </p:sp>
    </p:spTree>
    <p:extLst>
      <p:ext uri="{BB962C8B-B14F-4D97-AF65-F5344CB8AC3E}">
        <p14:creationId xmlns:p14="http://schemas.microsoft.com/office/powerpoint/2010/main" val="175964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5</a:t>
            </a:fld>
            <a:endParaRPr lang="fr-CA"/>
          </a:p>
        </p:txBody>
      </p:sp>
    </p:spTree>
    <p:extLst>
      <p:ext uri="{BB962C8B-B14F-4D97-AF65-F5344CB8AC3E}">
        <p14:creationId xmlns:p14="http://schemas.microsoft.com/office/powerpoint/2010/main" val="2433467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6</a:t>
            </a:fld>
            <a:endParaRPr lang="fr-CA"/>
          </a:p>
        </p:txBody>
      </p:sp>
    </p:spTree>
    <p:extLst>
      <p:ext uri="{BB962C8B-B14F-4D97-AF65-F5344CB8AC3E}">
        <p14:creationId xmlns:p14="http://schemas.microsoft.com/office/powerpoint/2010/main" val="261265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7</a:t>
            </a:fld>
            <a:endParaRPr lang="fr-CA"/>
          </a:p>
        </p:txBody>
      </p:sp>
    </p:spTree>
    <p:extLst>
      <p:ext uri="{BB962C8B-B14F-4D97-AF65-F5344CB8AC3E}">
        <p14:creationId xmlns:p14="http://schemas.microsoft.com/office/powerpoint/2010/main" val="173708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8</a:t>
            </a:fld>
            <a:endParaRPr lang="fr-CA"/>
          </a:p>
        </p:txBody>
      </p:sp>
    </p:spTree>
    <p:extLst>
      <p:ext uri="{BB962C8B-B14F-4D97-AF65-F5344CB8AC3E}">
        <p14:creationId xmlns:p14="http://schemas.microsoft.com/office/powerpoint/2010/main" val="3264944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CA" smtClean="0"/>
              <a:t>9</a:t>
            </a:fld>
            <a:endParaRPr lang="fr-CA"/>
          </a:p>
        </p:txBody>
      </p:sp>
    </p:spTree>
    <p:extLst>
      <p:ext uri="{BB962C8B-B14F-4D97-AF65-F5344CB8AC3E}">
        <p14:creationId xmlns:p14="http://schemas.microsoft.com/office/powerpoint/2010/main" val="476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1800" noProof="0"/>
          </a:p>
        </p:txBody>
      </p:sp>
      <p:sp>
        <p:nvSpPr>
          <p:cNvPr id="2" name="Titre 1"/>
          <p:cNvSpPr>
            <a:spLocks noGrp="1"/>
          </p:cNvSpPr>
          <p:nvPr>
            <p:ph type="title"/>
          </p:nvPr>
        </p:nvSpPr>
        <p:spPr/>
        <p:txBody>
          <a:bodyPr rtlCol="0"/>
          <a:lstStyle/>
          <a:p>
            <a:pPr rtl="0"/>
            <a:r>
              <a:rPr lang="fr-FR" noProof="0"/>
              <a:t>Modifiez le style du titre</a:t>
            </a:r>
            <a:endParaRPr lang="fr-CA" noProof="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fr-CA" sz="1800" noProof="0"/>
          </a:p>
        </p:txBody>
      </p:sp>
      <p:cxnSp>
        <p:nvCxnSpPr>
          <p:cNvPr id="12" name="Connecteur droit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re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fr-FR" noProof="0"/>
              <a:t>Modifiez le style du titre</a:t>
            </a:r>
            <a:endParaRPr lang="fr-CA" noProof="0"/>
          </a:p>
        </p:txBody>
      </p:sp>
      <p:sp>
        <p:nvSpPr>
          <p:cNvPr id="3" name="Espace réservé du contenu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fr-CA" noProof="0"/>
              <a:t>Modifiez les styles du texte</a:t>
            </a:r>
          </a:p>
          <a:p>
            <a:pPr marL="0" lvl="1" indent="0" rtl="0">
              <a:lnSpc>
                <a:spcPct val="150000"/>
              </a:lnSpc>
              <a:spcBef>
                <a:spcPts val="1000"/>
              </a:spcBef>
              <a:spcAft>
                <a:spcPts val="1200"/>
              </a:spcAft>
              <a:buNone/>
            </a:pPr>
            <a:r>
              <a:rPr lang="fr-CA" noProof="0"/>
              <a:t>Deuxième niveau</a:t>
            </a:r>
          </a:p>
          <a:p>
            <a:pPr marL="0" lvl="2" indent="0" rtl="0">
              <a:lnSpc>
                <a:spcPct val="150000"/>
              </a:lnSpc>
              <a:spcBef>
                <a:spcPts val="1000"/>
              </a:spcBef>
              <a:spcAft>
                <a:spcPts val="1200"/>
              </a:spcAft>
              <a:buNone/>
            </a:pPr>
            <a:r>
              <a:rPr lang="fr-CA" noProof="0"/>
              <a:t>Troisième niveau</a:t>
            </a:r>
          </a:p>
          <a:p>
            <a:pPr marL="0" lvl="3" indent="0" rtl="0">
              <a:lnSpc>
                <a:spcPct val="150000"/>
              </a:lnSpc>
              <a:spcBef>
                <a:spcPts val="1000"/>
              </a:spcBef>
              <a:spcAft>
                <a:spcPts val="1200"/>
              </a:spcAft>
              <a:buNone/>
            </a:pPr>
            <a:r>
              <a:rPr lang="fr-CA" noProof="0"/>
              <a:t>Quatrième niveau</a:t>
            </a:r>
          </a:p>
          <a:p>
            <a:pPr marL="0" lvl="4" indent="0" rtl="0">
              <a:lnSpc>
                <a:spcPct val="150000"/>
              </a:lnSpc>
              <a:spcBef>
                <a:spcPts val="1000"/>
              </a:spcBef>
              <a:spcAft>
                <a:spcPts val="1200"/>
              </a:spcAft>
              <a:buNone/>
            </a:pPr>
            <a:r>
              <a:rPr lang="fr-CA" noProof="0"/>
              <a:t>Cinquième niveau</a:t>
            </a:r>
          </a:p>
        </p:txBody>
      </p:sp>
      <p:sp>
        <p:nvSpPr>
          <p:cNvPr id="6" name="Espace réservé de la date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8E4393AA-83AB-4C1D-9AA6-90DC24897380}" type="datetime1">
              <a:rPr lang="fr-CA" noProof="0" smtClean="0"/>
              <a:t>2024-06-10</a:t>
            </a:fld>
            <a:endParaRPr lang="fr-CA" noProof="0"/>
          </a:p>
        </p:txBody>
      </p:sp>
      <p:sp>
        <p:nvSpPr>
          <p:cNvPr id="7" name="Espace réservé du pied de page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fr-CA" noProof="0"/>
          </a:p>
        </p:txBody>
      </p:sp>
      <p:sp>
        <p:nvSpPr>
          <p:cNvPr id="8" name="Espace réservé du numéro de diapositive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fr-CA" noProof="0" smtClean="0"/>
              <a:pPr/>
              <a:t>‹N°›</a:t>
            </a:fld>
            <a:endParaRPr lang="fr-CA"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1800" noProof="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1800" noProof="0"/>
          </a:p>
        </p:txBody>
      </p:sp>
      <p:sp>
        <p:nvSpPr>
          <p:cNvPr id="2" name="Titre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fr-FR" noProof="0"/>
              <a:t>Modifiez le style du titre</a:t>
            </a:r>
            <a:endParaRPr lang="fr-CA" noProof="0"/>
          </a:p>
        </p:txBody>
      </p:sp>
      <p:sp>
        <p:nvSpPr>
          <p:cNvPr id="7" name="Espace réservé du contenu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fr-CA" noProof="0"/>
              <a:t>Modifiez les styles du texte</a:t>
            </a:r>
          </a:p>
          <a:p>
            <a:pPr marL="0" lvl="1" indent="0" rtl="0">
              <a:lnSpc>
                <a:spcPct val="150000"/>
              </a:lnSpc>
              <a:spcBef>
                <a:spcPts val="1000"/>
              </a:spcBef>
              <a:spcAft>
                <a:spcPts val="1200"/>
              </a:spcAft>
              <a:buNone/>
            </a:pPr>
            <a:r>
              <a:rPr lang="fr-CA" noProof="0"/>
              <a:t>Deuxième niveau</a:t>
            </a:r>
          </a:p>
          <a:p>
            <a:pPr marL="0" lvl="2" indent="0" rtl="0">
              <a:lnSpc>
                <a:spcPct val="150000"/>
              </a:lnSpc>
              <a:spcBef>
                <a:spcPts val="1000"/>
              </a:spcBef>
              <a:spcAft>
                <a:spcPts val="1200"/>
              </a:spcAft>
              <a:buNone/>
            </a:pPr>
            <a:r>
              <a:rPr lang="fr-CA" noProof="0"/>
              <a:t>Troisième niveau</a:t>
            </a:r>
          </a:p>
          <a:p>
            <a:pPr marL="0" lvl="3" indent="0" rtl="0">
              <a:lnSpc>
                <a:spcPct val="150000"/>
              </a:lnSpc>
              <a:spcBef>
                <a:spcPts val="1000"/>
              </a:spcBef>
              <a:spcAft>
                <a:spcPts val="1200"/>
              </a:spcAft>
              <a:buNone/>
            </a:pPr>
            <a:r>
              <a:rPr lang="fr-CA" noProof="0"/>
              <a:t>Quatrième niveau</a:t>
            </a:r>
          </a:p>
          <a:p>
            <a:pPr marL="0" lvl="4" indent="0" rtl="0">
              <a:lnSpc>
                <a:spcPct val="150000"/>
              </a:lnSpc>
              <a:spcBef>
                <a:spcPts val="1000"/>
              </a:spcBef>
              <a:spcAft>
                <a:spcPts val="1200"/>
              </a:spcAft>
              <a:buNone/>
            </a:pPr>
            <a:r>
              <a:rPr lang="fr-CA" noProof="0"/>
              <a:t>Cinquième niveau</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fr-CA" sz="1800" noProof="0"/>
          </a:p>
        </p:txBody>
      </p:sp>
      <p:sp>
        <p:nvSpPr>
          <p:cNvPr id="2" name="Espace réservé du titre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fr-CA" noProof="0"/>
              <a:t>Modifiez le style du titre</a:t>
            </a:r>
          </a:p>
        </p:txBody>
      </p:sp>
      <p:sp>
        <p:nvSpPr>
          <p:cNvPr id="3" name="Espace réservé du texte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fr-CA" noProof="0"/>
              <a:t>Modifiez les styles du texte</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
        <p:nvSpPr>
          <p:cNvPr id="4" name="Espace réservé de la date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26C39E59-7447-42B2-B3A8-8AA09D34630C}" type="datetime1">
              <a:rPr lang="fr-CA" noProof="0" smtClean="0"/>
              <a:t>2024-06-10</a:t>
            </a:fld>
            <a:endParaRPr lang="fr-CA" noProof="0"/>
          </a:p>
        </p:txBody>
      </p:sp>
      <p:sp>
        <p:nvSpPr>
          <p:cNvPr id="5" name="Espace réservé du pied de page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fr-CA" noProof="0"/>
          </a:p>
        </p:txBody>
      </p:sp>
      <p:sp>
        <p:nvSpPr>
          <p:cNvPr id="6" name="Espace réservé du numéro de diapositive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fr-CA" noProof="0" smtClean="0"/>
              <a:pPr/>
              <a:t>‹N°›</a:t>
            </a:fld>
            <a:endParaRPr lang="fr-CA" noProof="0"/>
          </a:p>
        </p:txBody>
      </p:sp>
      <p:cxnSp>
        <p:nvCxnSpPr>
          <p:cNvPr id="8" name="Connecteur droit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4.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5.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0.xml"/><Relationship Id="rId7" Type="http://schemas.openxmlformats.org/officeDocument/2006/relationships/image" Target="../media/image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4.xml"/><Relationship Id="rId7" Type="http://schemas.openxmlformats.org/officeDocument/2006/relationships/image" Target="../media/image6.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48.xml"/><Relationship Id="rId7" Type="http://schemas.openxmlformats.org/officeDocument/2006/relationships/image" Target="../media/image6.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2.xml"/><Relationship Id="rId7" Type="http://schemas.openxmlformats.org/officeDocument/2006/relationships/image" Target="../media/image6.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16.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0.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6.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2.xml"/><Relationship Id="rId7" Type="http://schemas.openxmlformats.org/officeDocument/2006/relationships/notesSlide" Target="../notesSlides/notesSlide18.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2.xml"/><Relationship Id="rId5" Type="http://schemas.openxmlformats.org/officeDocument/2006/relationships/tags" Target="../tags/tag64.xml"/><Relationship Id="rId10" Type="http://schemas.openxmlformats.org/officeDocument/2006/relationships/image" Target="../media/image22.png"/><Relationship Id="rId4" Type="http://schemas.openxmlformats.org/officeDocument/2006/relationships/tags" Target="../tags/tag63.xml"/><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6.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image" Target="../media/image2.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26.png"/><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tags" Target="../tags/tag76.xml"/><Relationship Id="rId7" Type="http://schemas.openxmlformats.org/officeDocument/2006/relationships/image" Target="../media/image27.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80.xml"/><Relationship Id="rId7" Type="http://schemas.openxmlformats.org/officeDocument/2006/relationships/image" Target="../media/image2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84.xml"/><Relationship Id="rId7" Type="http://schemas.openxmlformats.org/officeDocument/2006/relationships/slideLayout" Target="../slideLayouts/slideLayout2.xml"/><Relationship Id="rId12" Type="http://schemas.openxmlformats.org/officeDocument/2006/relationships/image" Target="../media/image33.jpe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32.jpeg"/><Relationship Id="rId5" Type="http://schemas.openxmlformats.org/officeDocument/2006/relationships/tags" Target="../tags/tag86.xml"/><Relationship Id="rId10" Type="http://schemas.openxmlformats.org/officeDocument/2006/relationships/image" Target="../media/image31.png"/><Relationship Id="rId4" Type="http://schemas.openxmlformats.org/officeDocument/2006/relationships/tags" Target="../tags/tag85.xml"/><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30.pn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30.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97.xml"/><Relationship Id="rId7" Type="http://schemas.openxmlformats.org/officeDocument/2006/relationships/image" Target="../media/image30.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98.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xml"/><Relationship Id="rId7" Type="http://schemas.openxmlformats.org/officeDocument/2006/relationships/image" Target="../media/image4.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3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101.xml"/><Relationship Id="rId7" Type="http://schemas.openxmlformats.org/officeDocument/2006/relationships/image" Target="../media/image30.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05.xml"/><Relationship Id="rId7" Type="http://schemas.openxmlformats.org/officeDocument/2006/relationships/notesSlide" Target="../notesSlides/notesSlide31.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 Id="rId9"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10.xml"/><Relationship Id="rId7" Type="http://schemas.openxmlformats.org/officeDocument/2006/relationships/image" Target="../media/image30.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14.xml"/><Relationship Id="rId7" Type="http://schemas.openxmlformats.org/officeDocument/2006/relationships/notesSlide" Target="../notesSlides/notesSlide33.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39.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30.pn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40.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30.png"/><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30.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126.xml"/></Relationships>
</file>

<file path=ppt/slides/_rels/slide37.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30.png"/><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41.png"/><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1.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4.xml"/><Relationship Id="rId7" Type="http://schemas.openxmlformats.org/officeDocument/2006/relationships/image" Target="../media/image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8.xml"/><Relationship Id="rId7" Type="http://schemas.openxmlformats.org/officeDocument/2006/relationships/notesSlide" Target="../notesSlides/notesSlide5.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2.xml"/><Relationship Id="rId5" Type="http://schemas.openxmlformats.org/officeDocument/2006/relationships/tags" Target="../tags/tag20.xml"/><Relationship Id="rId10" Type="http://schemas.openxmlformats.org/officeDocument/2006/relationships/image" Target="../media/image10.png"/><Relationship Id="rId4" Type="http://schemas.openxmlformats.org/officeDocument/2006/relationships/tags" Target="../tags/tag19.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3.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4.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820780" y="786112"/>
            <a:ext cx="10515600" cy="2387600"/>
          </a:xfrm>
        </p:spPr>
        <p:txBody>
          <a:bodyPr rtlCol="0" anchor="ctr" anchorCtr="0">
            <a:normAutofit/>
          </a:bodyPr>
          <a:lstStyle/>
          <a:p>
            <a:pPr rtl="0"/>
            <a:r>
              <a:rPr lang="fr-CA" sz="4800" dirty="0">
                <a:solidFill>
                  <a:schemeClr val="bg1"/>
                </a:solidFill>
              </a:rPr>
              <a:t>Projet d’aménagement d’installations intergénérationnelles au parc Connelly</a:t>
            </a:r>
          </a:p>
        </p:txBody>
      </p:sp>
      <p:sp>
        <p:nvSpPr>
          <p:cNvPr id="3" name="Sous-titre 2"/>
          <p:cNvSpPr>
            <a:spLocks noGrp="1"/>
          </p:cNvSpPr>
          <p:nvPr>
            <p:ph type="subTitle" idx="4294967295"/>
            <p:custDataLst>
              <p:tags r:id="rId2"/>
            </p:custDataLst>
          </p:nvPr>
        </p:nvSpPr>
        <p:spPr>
          <a:xfrm>
            <a:off x="855620" y="2933105"/>
            <a:ext cx="9582736" cy="1137793"/>
          </a:xfrm>
        </p:spPr>
        <p:txBody>
          <a:bodyPr rtlCol="0">
            <a:normAutofit fontScale="62500" lnSpcReduction="20000"/>
          </a:bodyPr>
          <a:lstStyle/>
          <a:p>
            <a:pPr marL="0" indent="0" rtl="0">
              <a:buNone/>
            </a:pPr>
            <a:endParaRPr lang="fr-CA" sz="2400" dirty="0">
              <a:solidFill>
                <a:schemeClr val="bg1"/>
              </a:solidFill>
              <a:latin typeface="+mj-lt"/>
            </a:endParaRPr>
          </a:p>
          <a:p>
            <a:pPr marL="0" indent="0" rtl="0">
              <a:buNone/>
            </a:pPr>
            <a:r>
              <a:rPr lang="fr-CA" sz="4200" dirty="0">
                <a:solidFill>
                  <a:schemeClr val="bg1"/>
                </a:solidFill>
                <a:latin typeface="+mj-lt"/>
              </a:rPr>
              <a:t> 28 mai 2024</a:t>
            </a:r>
          </a:p>
        </p:txBody>
      </p:sp>
      <p:pic>
        <p:nvPicPr>
          <p:cNvPr id="6" name="Image 5" descr="Une image contenant Graphique, graphisme, capture d’écran, conception&#10;&#10;Description générée automatiquement">
            <a:extLst>
              <a:ext uri="{FF2B5EF4-FFF2-40B4-BE49-F238E27FC236}">
                <a16:creationId xmlns:a16="http://schemas.microsoft.com/office/drawing/2014/main" id="{B2569460-62BC-416D-A0B6-08486ACABE9A}"/>
              </a:ext>
            </a:extLst>
          </p:cNvPr>
          <p:cNvPicPr>
            <a:picLocks noChangeAspect="1"/>
          </p:cNvPicPr>
          <p:nvPr>
            <p:custDataLst>
              <p:tags r:id="rId3"/>
            </p:custDataLst>
          </p:nvPr>
        </p:nvPicPr>
        <p:blipFill>
          <a:blip r:embed="rId6" cstate="email">
            <a:extLst>
              <a:ext uri="{28A0092B-C50C-407E-A947-70E740481C1C}">
                <a14:useLocalDpi xmlns:a14="http://schemas.microsoft.com/office/drawing/2010/main"/>
              </a:ext>
            </a:extLst>
          </a:blip>
          <a:stretch>
            <a:fillRect/>
          </a:stretch>
        </p:blipFill>
        <p:spPr>
          <a:xfrm>
            <a:off x="6554003" y="3350018"/>
            <a:ext cx="4032512" cy="272187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338394"/>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PAFIRS – Phase II - réalisation 2022</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9153427" y="4938456"/>
            <a:ext cx="2347274" cy="1581150"/>
          </a:xfrm>
          <a:prstGeom prst="rect">
            <a:avLst/>
          </a:prstGeom>
        </p:spPr>
      </p:pic>
      <p:graphicFrame>
        <p:nvGraphicFramePr>
          <p:cNvPr id="3" name="Tableau 2">
            <a:extLst>
              <a:ext uri="{FF2B5EF4-FFF2-40B4-BE49-F238E27FC236}">
                <a16:creationId xmlns:a16="http://schemas.microsoft.com/office/drawing/2014/main" id="{EDFE64AB-B513-A17A-CD68-6F54B818F3E4}"/>
              </a:ext>
            </a:extLst>
          </p:cNvPr>
          <p:cNvGraphicFramePr>
            <a:graphicFrameLocks noGrp="1"/>
          </p:cNvGraphicFramePr>
          <p:nvPr>
            <p:custDataLst>
              <p:tags r:id="rId3"/>
            </p:custDataLst>
            <p:extLst>
              <p:ext uri="{D42A27DB-BD31-4B8C-83A1-F6EECF244321}">
                <p14:modId xmlns:p14="http://schemas.microsoft.com/office/powerpoint/2010/main" val="112828803"/>
              </p:ext>
            </p:extLst>
          </p:nvPr>
        </p:nvGraphicFramePr>
        <p:xfrm>
          <a:off x="1817277" y="1228047"/>
          <a:ext cx="7081662" cy="5629952"/>
        </p:xfrm>
        <a:graphic>
          <a:graphicData uri="http://schemas.openxmlformats.org/drawingml/2006/table">
            <a:tbl>
              <a:tblPr firstRow="1" bandRow="1">
                <a:tableStyleId>{5C22544A-7EE6-4342-B048-85BDC9FD1C3A}</a:tableStyleId>
              </a:tblPr>
              <a:tblGrid>
                <a:gridCol w="3819951">
                  <a:extLst>
                    <a:ext uri="{9D8B030D-6E8A-4147-A177-3AD203B41FA5}">
                      <a16:colId xmlns:a16="http://schemas.microsoft.com/office/drawing/2014/main" val="2758741569"/>
                    </a:ext>
                  </a:extLst>
                </a:gridCol>
                <a:gridCol w="3261711">
                  <a:extLst>
                    <a:ext uri="{9D8B030D-6E8A-4147-A177-3AD203B41FA5}">
                      <a16:colId xmlns:a16="http://schemas.microsoft.com/office/drawing/2014/main" val="1290650073"/>
                    </a:ext>
                  </a:extLst>
                </a:gridCol>
              </a:tblGrid>
              <a:tr h="372470">
                <a:tc>
                  <a:txBody>
                    <a:bodyPr/>
                    <a:lstStyle/>
                    <a:p>
                      <a:pPr algn="ctr"/>
                      <a:r>
                        <a:rPr lang="fr-CA" sz="1600" dirty="0"/>
                        <a:t>ÉLÉMENT</a:t>
                      </a:r>
                    </a:p>
                  </a:txBody>
                  <a:tcPr/>
                </a:tc>
                <a:tc>
                  <a:txBody>
                    <a:bodyPr/>
                    <a:lstStyle/>
                    <a:p>
                      <a:pPr algn="ctr"/>
                      <a:r>
                        <a:rPr lang="fr-CA" sz="1600" dirty="0"/>
                        <a:t>COÛT ANTICIPÉ</a:t>
                      </a:r>
                    </a:p>
                  </a:txBody>
                  <a:tcPr/>
                </a:tc>
                <a:extLst>
                  <a:ext uri="{0D108BD9-81ED-4DB2-BD59-A6C34878D82A}">
                    <a16:rowId xmlns:a16="http://schemas.microsoft.com/office/drawing/2014/main" val="1490685478"/>
                  </a:ext>
                </a:extLst>
              </a:tr>
              <a:tr h="459209">
                <a:tc>
                  <a:txBody>
                    <a:bodyPr/>
                    <a:lstStyle/>
                    <a:p>
                      <a:pPr algn="ctr"/>
                      <a:r>
                        <a:rPr lang="fr-CA" sz="1600" b="1" dirty="0"/>
                        <a:t>BUTTE DE GLISSE</a:t>
                      </a:r>
                    </a:p>
                  </a:txBody>
                  <a:tcPr/>
                </a:tc>
                <a:tc>
                  <a:txBody>
                    <a:bodyPr/>
                    <a:lstStyle/>
                    <a:p>
                      <a:pPr algn="ctr"/>
                      <a:r>
                        <a:rPr lang="fr-CA" sz="1600" b="1" dirty="0"/>
                        <a:t>3 000 $</a:t>
                      </a:r>
                    </a:p>
                  </a:txBody>
                  <a:tcPr/>
                </a:tc>
                <a:extLst>
                  <a:ext uri="{0D108BD9-81ED-4DB2-BD59-A6C34878D82A}">
                    <a16:rowId xmlns:a16="http://schemas.microsoft.com/office/drawing/2014/main" val="2803810935"/>
                  </a:ext>
                </a:extLst>
              </a:tr>
              <a:tr h="378309">
                <a:tc>
                  <a:txBody>
                    <a:bodyPr/>
                    <a:lstStyle/>
                    <a:p>
                      <a:pPr algn="ctr"/>
                      <a:r>
                        <a:rPr lang="fr-CA" sz="1600" b="1" dirty="0"/>
                        <a:t>HANGAR </a:t>
                      </a:r>
                    </a:p>
                  </a:txBody>
                  <a:tcPr/>
                </a:tc>
                <a:tc>
                  <a:txBody>
                    <a:bodyPr/>
                    <a:lstStyle/>
                    <a:p>
                      <a:pPr algn="ctr"/>
                      <a:r>
                        <a:rPr lang="fr-CA" sz="1600" b="1" dirty="0"/>
                        <a:t>75 000 $</a:t>
                      </a:r>
                    </a:p>
                  </a:txBody>
                  <a:tcPr/>
                </a:tc>
                <a:extLst>
                  <a:ext uri="{0D108BD9-81ED-4DB2-BD59-A6C34878D82A}">
                    <a16:rowId xmlns:a16="http://schemas.microsoft.com/office/drawing/2014/main" val="2364745059"/>
                  </a:ext>
                </a:extLst>
              </a:tr>
              <a:tr h="479479">
                <a:tc>
                  <a:txBody>
                    <a:bodyPr/>
                    <a:lstStyle/>
                    <a:p>
                      <a:pPr algn="ctr"/>
                      <a:r>
                        <a:rPr lang="fr-CA" sz="1600" b="1" dirty="0"/>
                        <a:t>BLOC SANITAIRE</a:t>
                      </a:r>
                    </a:p>
                  </a:txBody>
                  <a:tcPr/>
                </a:tc>
                <a:tc>
                  <a:txBody>
                    <a:bodyPr/>
                    <a:lstStyle/>
                    <a:p>
                      <a:pPr algn="ctr"/>
                      <a:r>
                        <a:rPr lang="fr-CA" sz="1600" b="1" dirty="0"/>
                        <a:t>50 000 $</a:t>
                      </a:r>
                    </a:p>
                  </a:txBody>
                  <a:tcPr/>
                </a:tc>
                <a:extLst>
                  <a:ext uri="{0D108BD9-81ED-4DB2-BD59-A6C34878D82A}">
                    <a16:rowId xmlns:a16="http://schemas.microsoft.com/office/drawing/2014/main" val="3892813779"/>
                  </a:ext>
                </a:extLst>
              </a:tr>
              <a:tr h="459209">
                <a:tc>
                  <a:txBody>
                    <a:bodyPr/>
                    <a:lstStyle/>
                    <a:p>
                      <a:pPr algn="ctr"/>
                      <a:r>
                        <a:rPr lang="fr-CA" sz="1600" b="1" dirty="0"/>
                        <a:t>PUIT </a:t>
                      </a:r>
                    </a:p>
                  </a:txBody>
                  <a:tcPr/>
                </a:tc>
                <a:tc>
                  <a:txBody>
                    <a:bodyPr/>
                    <a:lstStyle/>
                    <a:p>
                      <a:pPr algn="ctr"/>
                      <a:r>
                        <a:rPr lang="fr-CA" sz="1600" b="1" dirty="0"/>
                        <a:t>35 000 $</a:t>
                      </a:r>
                    </a:p>
                  </a:txBody>
                  <a:tcPr/>
                </a:tc>
                <a:extLst>
                  <a:ext uri="{0D108BD9-81ED-4DB2-BD59-A6C34878D82A}">
                    <a16:rowId xmlns:a16="http://schemas.microsoft.com/office/drawing/2014/main" val="323534909"/>
                  </a:ext>
                </a:extLst>
              </a:tr>
              <a:tr h="411525">
                <a:tc>
                  <a:txBody>
                    <a:bodyPr/>
                    <a:lstStyle/>
                    <a:p>
                      <a:pPr algn="ctr"/>
                      <a:r>
                        <a:rPr lang="fr-CA" sz="1600" b="1" dirty="0"/>
                        <a:t>PAYSAGEMENT</a:t>
                      </a:r>
                    </a:p>
                  </a:txBody>
                  <a:tcPr/>
                </a:tc>
                <a:tc>
                  <a:txBody>
                    <a:bodyPr/>
                    <a:lstStyle/>
                    <a:p>
                      <a:pPr algn="ctr"/>
                      <a:r>
                        <a:rPr lang="fr-CA" sz="1600" b="1" dirty="0"/>
                        <a:t>70 000 $</a:t>
                      </a:r>
                    </a:p>
                  </a:txBody>
                  <a:tcPr/>
                </a:tc>
                <a:extLst>
                  <a:ext uri="{0D108BD9-81ED-4DB2-BD59-A6C34878D82A}">
                    <a16:rowId xmlns:a16="http://schemas.microsoft.com/office/drawing/2014/main" val="676446905"/>
                  </a:ext>
                </a:extLst>
              </a:tr>
              <a:tr h="459209">
                <a:tc>
                  <a:txBody>
                    <a:bodyPr/>
                    <a:lstStyle/>
                    <a:p>
                      <a:pPr algn="ctr"/>
                      <a:r>
                        <a:rPr lang="fr-CA" sz="1600" b="1" dirty="0"/>
                        <a:t>MODULES DE JEUX </a:t>
                      </a:r>
                    </a:p>
                  </a:txBody>
                  <a:tcPr/>
                </a:tc>
                <a:tc>
                  <a:txBody>
                    <a:bodyPr/>
                    <a:lstStyle/>
                    <a:p>
                      <a:pPr algn="ctr"/>
                      <a:r>
                        <a:rPr lang="fr-CA" sz="1600" b="1" dirty="0"/>
                        <a:t>15 000 $</a:t>
                      </a:r>
                    </a:p>
                  </a:txBody>
                  <a:tcPr/>
                </a:tc>
                <a:extLst>
                  <a:ext uri="{0D108BD9-81ED-4DB2-BD59-A6C34878D82A}">
                    <a16:rowId xmlns:a16="http://schemas.microsoft.com/office/drawing/2014/main" val="3884075079"/>
                  </a:ext>
                </a:extLst>
              </a:tr>
              <a:tr h="459209">
                <a:tc>
                  <a:txBody>
                    <a:bodyPr/>
                    <a:lstStyle/>
                    <a:p>
                      <a:pPr algn="ctr"/>
                      <a:r>
                        <a:rPr lang="fr-CA" sz="1600" b="1" dirty="0"/>
                        <a:t>JEUX D’EAU</a:t>
                      </a:r>
                    </a:p>
                  </a:txBody>
                  <a:tcPr/>
                </a:tc>
                <a:tc>
                  <a:txBody>
                    <a:bodyPr/>
                    <a:lstStyle/>
                    <a:p>
                      <a:pPr algn="ctr"/>
                      <a:r>
                        <a:rPr lang="fr-CA" sz="1600" b="1" dirty="0"/>
                        <a:t>120 000 $</a:t>
                      </a:r>
                    </a:p>
                  </a:txBody>
                  <a:tcPr/>
                </a:tc>
                <a:extLst>
                  <a:ext uri="{0D108BD9-81ED-4DB2-BD59-A6C34878D82A}">
                    <a16:rowId xmlns:a16="http://schemas.microsoft.com/office/drawing/2014/main" val="1500477792"/>
                  </a:ext>
                </a:extLst>
              </a:tr>
              <a:tr h="370287">
                <a:tc>
                  <a:txBody>
                    <a:bodyPr/>
                    <a:lstStyle/>
                    <a:p>
                      <a:pPr algn="ctr"/>
                      <a:r>
                        <a:rPr lang="fr-CA" sz="1600" b="1" dirty="0"/>
                        <a:t>TERRAINS DE PÉTANQUE</a:t>
                      </a:r>
                    </a:p>
                  </a:txBody>
                  <a:tcPr/>
                </a:tc>
                <a:tc>
                  <a:txBody>
                    <a:bodyPr/>
                    <a:lstStyle/>
                    <a:p>
                      <a:pPr algn="ctr"/>
                      <a:r>
                        <a:rPr lang="fr-CA" sz="1600" b="1" dirty="0"/>
                        <a:t>4 000 $</a:t>
                      </a:r>
                    </a:p>
                  </a:txBody>
                  <a:tcPr/>
                </a:tc>
                <a:extLst>
                  <a:ext uri="{0D108BD9-81ED-4DB2-BD59-A6C34878D82A}">
                    <a16:rowId xmlns:a16="http://schemas.microsoft.com/office/drawing/2014/main" val="38207380"/>
                  </a:ext>
                </a:extLst>
              </a:tr>
              <a:tr h="459209">
                <a:tc>
                  <a:txBody>
                    <a:bodyPr/>
                    <a:lstStyle/>
                    <a:p>
                      <a:pPr algn="ctr"/>
                      <a:r>
                        <a:rPr lang="fr-CA" sz="1600" b="1" dirty="0"/>
                        <a:t>AIRE DE PIQUE NIQUE </a:t>
                      </a:r>
                    </a:p>
                  </a:txBody>
                  <a:tcPr/>
                </a:tc>
                <a:tc>
                  <a:txBody>
                    <a:bodyPr/>
                    <a:lstStyle/>
                    <a:p>
                      <a:pPr algn="ctr"/>
                      <a:r>
                        <a:rPr lang="fr-CA" sz="1600" b="1" dirty="0"/>
                        <a:t>2 000 $</a:t>
                      </a:r>
                    </a:p>
                  </a:txBody>
                  <a:tcPr/>
                </a:tc>
                <a:extLst>
                  <a:ext uri="{0D108BD9-81ED-4DB2-BD59-A6C34878D82A}">
                    <a16:rowId xmlns:a16="http://schemas.microsoft.com/office/drawing/2014/main" val="4254527559"/>
                  </a:ext>
                </a:extLst>
              </a:tr>
              <a:tr h="590054">
                <a:tc>
                  <a:txBody>
                    <a:bodyPr/>
                    <a:lstStyle/>
                    <a:p>
                      <a:pPr algn="ctr"/>
                      <a:r>
                        <a:rPr lang="fr-CA" sz="1600" b="1" dirty="0"/>
                        <a:t>MODULES D’HÉBERTISME ET ESCALADE</a:t>
                      </a:r>
                    </a:p>
                  </a:txBody>
                  <a:tcPr/>
                </a:tc>
                <a:tc>
                  <a:txBody>
                    <a:bodyPr/>
                    <a:lstStyle/>
                    <a:p>
                      <a:pPr algn="ctr"/>
                      <a:r>
                        <a:rPr lang="fr-CA" sz="1600" b="1" dirty="0"/>
                        <a:t>12 599 $</a:t>
                      </a:r>
                    </a:p>
                  </a:txBody>
                  <a:tcPr/>
                </a:tc>
                <a:extLst>
                  <a:ext uri="{0D108BD9-81ED-4DB2-BD59-A6C34878D82A}">
                    <a16:rowId xmlns:a16="http://schemas.microsoft.com/office/drawing/2014/main" val="567133978"/>
                  </a:ext>
                </a:extLst>
              </a:tr>
              <a:tr h="390173">
                <a:tc>
                  <a:txBody>
                    <a:bodyPr/>
                    <a:lstStyle/>
                    <a:p>
                      <a:pPr algn="ctr"/>
                      <a:r>
                        <a:rPr lang="fr-CA" sz="1600" b="1" dirty="0"/>
                        <a:t>SKATEPARK </a:t>
                      </a:r>
                    </a:p>
                  </a:txBody>
                  <a:tcPr/>
                </a:tc>
                <a:tc>
                  <a:txBody>
                    <a:bodyPr/>
                    <a:lstStyle/>
                    <a:p>
                      <a:pPr algn="ctr"/>
                      <a:r>
                        <a:rPr lang="fr-CA" sz="1600" b="1" dirty="0"/>
                        <a:t>100 000 $</a:t>
                      </a:r>
                    </a:p>
                  </a:txBody>
                  <a:tcPr/>
                </a:tc>
                <a:extLst>
                  <a:ext uri="{0D108BD9-81ED-4DB2-BD59-A6C34878D82A}">
                    <a16:rowId xmlns:a16="http://schemas.microsoft.com/office/drawing/2014/main" val="1604518559"/>
                  </a:ext>
                </a:extLst>
              </a:tr>
              <a:tr h="341610">
                <a:tc>
                  <a:txBody>
                    <a:bodyPr/>
                    <a:lstStyle/>
                    <a:p>
                      <a:pPr algn="ctr"/>
                      <a:r>
                        <a:rPr lang="fr-CA" sz="1600" b="1" dirty="0"/>
                        <a:t>SOUS-TOTAL PARC</a:t>
                      </a:r>
                    </a:p>
                  </a:txBody>
                  <a:tcPr>
                    <a:solidFill>
                      <a:srgbClr val="F8CFB6"/>
                    </a:solidFill>
                  </a:tcPr>
                </a:tc>
                <a:tc>
                  <a:txBody>
                    <a:bodyPr/>
                    <a:lstStyle/>
                    <a:p>
                      <a:pPr algn="ctr"/>
                      <a:r>
                        <a:rPr lang="fr-CA" sz="1600" b="1" dirty="0"/>
                        <a:t>486 599 $</a:t>
                      </a:r>
                    </a:p>
                  </a:txBody>
                  <a:tcPr>
                    <a:solidFill>
                      <a:srgbClr val="F8CFB6"/>
                    </a:solidFill>
                  </a:tcPr>
                </a:tc>
                <a:extLst>
                  <a:ext uri="{0D108BD9-81ED-4DB2-BD59-A6C34878D82A}">
                    <a16:rowId xmlns:a16="http://schemas.microsoft.com/office/drawing/2014/main" val="2409292309"/>
                  </a:ext>
                </a:extLst>
              </a:tr>
            </a:tbl>
          </a:graphicData>
        </a:graphic>
      </p:graphicFrame>
    </p:spTree>
    <p:extLst>
      <p:ext uri="{BB962C8B-B14F-4D97-AF65-F5344CB8AC3E}">
        <p14:creationId xmlns:p14="http://schemas.microsoft.com/office/powerpoint/2010/main" val="3655677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338394"/>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PAFIRS – Montage financier</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8847314" y="4553146"/>
            <a:ext cx="2653387" cy="1787351"/>
          </a:xfrm>
          <a:prstGeom prst="rect">
            <a:avLst/>
          </a:prstGeom>
        </p:spPr>
      </p:pic>
      <p:graphicFrame>
        <p:nvGraphicFramePr>
          <p:cNvPr id="3" name="Tableau 2">
            <a:extLst>
              <a:ext uri="{FF2B5EF4-FFF2-40B4-BE49-F238E27FC236}">
                <a16:creationId xmlns:a16="http://schemas.microsoft.com/office/drawing/2014/main" id="{EDFE64AB-B513-A17A-CD68-6F54B818F3E4}"/>
              </a:ext>
            </a:extLst>
          </p:cNvPr>
          <p:cNvGraphicFramePr>
            <a:graphicFrameLocks noGrp="1"/>
          </p:cNvGraphicFramePr>
          <p:nvPr>
            <p:custDataLst>
              <p:tags r:id="rId3"/>
            </p:custDataLst>
            <p:extLst>
              <p:ext uri="{D42A27DB-BD31-4B8C-83A1-F6EECF244321}">
                <p14:modId xmlns:p14="http://schemas.microsoft.com/office/powerpoint/2010/main" val="3568223831"/>
              </p:ext>
            </p:extLst>
          </p:nvPr>
        </p:nvGraphicFramePr>
        <p:xfrm>
          <a:off x="1920972" y="2304854"/>
          <a:ext cx="7081662" cy="2002785"/>
        </p:xfrm>
        <a:graphic>
          <a:graphicData uri="http://schemas.openxmlformats.org/drawingml/2006/table">
            <a:tbl>
              <a:tblPr firstRow="1" bandRow="1">
                <a:tableStyleId>{5C22544A-7EE6-4342-B048-85BDC9FD1C3A}</a:tableStyleId>
              </a:tblPr>
              <a:tblGrid>
                <a:gridCol w="4187597">
                  <a:extLst>
                    <a:ext uri="{9D8B030D-6E8A-4147-A177-3AD203B41FA5}">
                      <a16:colId xmlns:a16="http://schemas.microsoft.com/office/drawing/2014/main" val="2758741569"/>
                    </a:ext>
                  </a:extLst>
                </a:gridCol>
                <a:gridCol w="2894065">
                  <a:extLst>
                    <a:ext uri="{9D8B030D-6E8A-4147-A177-3AD203B41FA5}">
                      <a16:colId xmlns:a16="http://schemas.microsoft.com/office/drawing/2014/main" val="1290650073"/>
                    </a:ext>
                  </a:extLst>
                </a:gridCol>
              </a:tblGrid>
              <a:tr h="372470">
                <a:tc>
                  <a:txBody>
                    <a:bodyPr/>
                    <a:lstStyle/>
                    <a:p>
                      <a:pPr algn="ctr"/>
                      <a:r>
                        <a:rPr lang="fr-CA" sz="1600" dirty="0"/>
                        <a:t>ÉLÉMENT</a:t>
                      </a:r>
                    </a:p>
                  </a:txBody>
                  <a:tcPr/>
                </a:tc>
                <a:tc>
                  <a:txBody>
                    <a:bodyPr/>
                    <a:lstStyle/>
                    <a:p>
                      <a:pPr algn="ctr"/>
                      <a:r>
                        <a:rPr lang="fr-CA" sz="1600" dirty="0"/>
                        <a:t>COÛT ANTICIPÉ</a:t>
                      </a:r>
                    </a:p>
                  </a:txBody>
                  <a:tcPr/>
                </a:tc>
                <a:extLst>
                  <a:ext uri="{0D108BD9-81ED-4DB2-BD59-A6C34878D82A}">
                    <a16:rowId xmlns:a16="http://schemas.microsoft.com/office/drawing/2014/main" val="1490685478"/>
                  </a:ext>
                </a:extLst>
              </a:tr>
              <a:tr h="459209">
                <a:tc>
                  <a:txBody>
                    <a:bodyPr/>
                    <a:lstStyle/>
                    <a:p>
                      <a:pPr algn="ctr"/>
                      <a:r>
                        <a:rPr lang="fr-CA" sz="1600" b="1" dirty="0"/>
                        <a:t>SOUS-TOTAL PATINOIRE</a:t>
                      </a:r>
                    </a:p>
                  </a:txBody>
                  <a:tcPr/>
                </a:tc>
                <a:tc>
                  <a:txBody>
                    <a:bodyPr/>
                    <a:lstStyle/>
                    <a:p>
                      <a:pPr algn="ctr"/>
                      <a:r>
                        <a:rPr lang="fr-CA" sz="1600" b="1" dirty="0"/>
                        <a:t>2 636 010 $</a:t>
                      </a:r>
                    </a:p>
                  </a:txBody>
                  <a:tcPr/>
                </a:tc>
                <a:extLst>
                  <a:ext uri="{0D108BD9-81ED-4DB2-BD59-A6C34878D82A}">
                    <a16:rowId xmlns:a16="http://schemas.microsoft.com/office/drawing/2014/main" val="3884075079"/>
                  </a:ext>
                </a:extLst>
              </a:tr>
              <a:tr h="459209">
                <a:tc>
                  <a:txBody>
                    <a:bodyPr/>
                    <a:lstStyle/>
                    <a:p>
                      <a:pPr algn="ctr"/>
                      <a:r>
                        <a:rPr lang="fr-CA" sz="1600" b="1" dirty="0"/>
                        <a:t>SOUS-TOTAL PARC</a:t>
                      </a:r>
                    </a:p>
                  </a:txBody>
                  <a:tcPr/>
                </a:tc>
                <a:tc>
                  <a:txBody>
                    <a:bodyPr/>
                    <a:lstStyle/>
                    <a:p>
                      <a:pPr algn="ctr"/>
                      <a:r>
                        <a:rPr lang="fr-CA" sz="1600" b="1" dirty="0"/>
                        <a:t>486 599 $</a:t>
                      </a:r>
                    </a:p>
                  </a:txBody>
                  <a:tcPr/>
                </a:tc>
                <a:extLst>
                  <a:ext uri="{0D108BD9-81ED-4DB2-BD59-A6C34878D82A}">
                    <a16:rowId xmlns:a16="http://schemas.microsoft.com/office/drawing/2014/main" val="1500477792"/>
                  </a:ext>
                </a:extLst>
              </a:tr>
              <a:tr h="370287">
                <a:tc>
                  <a:txBody>
                    <a:bodyPr/>
                    <a:lstStyle/>
                    <a:p>
                      <a:pPr algn="ctr"/>
                      <a:r>
                        <a:rPr lang="fr-CA" sz="1600" b="1" dirty="0"/>
                        <a:t>CONTINGENCES SUR L’ENSEMBLE (3 %)</a:t>
                      </a:r>
                    </a:p>
                  </a:txBody>
                  <a:tcPr/>
                </a:tc>
                <a:tc>
                  <a:txBody>
                    <a:bodyPr/>
                    <a:lstStyle/>
                    <a:p>
                      <a:pPr algn="ctr"/>
                      <a:r>
                        <a:rPr lang="fr-CA" sz="1600" b="1" dirty="0"/>
                        <a:t>93 678 $</a:t>
                      </a:r>
                    </a:p>
                  </a:txBody>
                  <a:tcPr/>
                </a:tc>
                <a:extLst>
                  <a:ext uri="{0D108BD9-81ED-4DB2-BD59-A6C34878D82A}">
                    <a16:rowId xmlns:a16="http://schemas.microsoft.com/office/drawing/2014/main" val="38207380"/>
                  </a:ext>
                </a:extLst>
              </a:tr>
              <a:tr h="341610">
                <a:tc>
                  <a:txBody>
                    <a:bodyPr/>
                    <a:lstStyle/>
                    <a:p>
                      <a:pPr algn="ctr"/>
                      <a:r>
                        <a:rPr lang="fr-CA" sz="1600" b="1" dirty="0"/>
                        <a:t>TOTAL DU PROJET</a:t>
                      </a:r>
                    </a:p>
                  </a:txBody>
                  <a:tcPr>
                    <a:solidFill>
                      <a:srgbClr val="F8CFB6"/>
                    </a:solidFill>
                  </a:tcPr>
                </a:tc>
                <a:tc>
                  <a:txBody>
                    <a:bodyPr/>
                    <a:lstStyle/>
                    <a:p>
                      <a:pPr algn="ctr"/>
                      <a:r>
                        <a:rPr lang="fr-CA" sz="1600" b="1" dirty="0"/>
                        <a:t>3 216 286 $</a:t>
                      </a:r>
                    </a:p>
                  </a:txBody>
                  <a:tcPr>
                    <a:solidFill>
                      <a:srgbClr val="F8CFB6"/>
                    </a:solidFill>
                  </a:tcPr>
                </a:tc>
                <a:extLst>
                  <a:ext uri="{0D108BD9-81ED-4DB2-BD59-A6C34878D82A}">
                    <a16:rowId xmlns:a16="http://schemas.microsoft.com/office/drawing/2014/main" val="2409292309"/>
                  </a:ext>
                </a:extLst>
              </a:tr>
            </a:tbl>
          </a:graphicData>
        </a:graphic>
      </p:graphicFrame>
    </p:spTree>
    <p:extLst>
      <p:ext uri="{BB962C8B-B14F-4D97-AF65-F5344CB8AC3E}">
        <p14:creationId xmlns:p14="http://schemas.microsoft.com/office/powerpoint/2010/main" val="1038080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Résolution - PAFIRS</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377072" y="1380564"/>
            <a:ext cx="11462994" cy="1200329"/>
          </a:xfrm>
          <a:prstGeom prst="rect">
            <a:avLst/>
          </a:prstGeom>
          <a:noFill/>
        </p:spPr>
        <p:txBody>
          <a:bodyPr wrap="square" rtlCol="0">
            <a:spAutoFit/>
          </a:bodyPr>
          <a:lstStyle/>
          <a:p>
            <a:r>
              <a:rPr lang="fr-CA" b="1" dirty="0"/>
              <a:t>Janvier 2021- </a:t>
            </a:r>
            <a:r>
              <a:rPr lang="fr-CA" dirty="0"/>
              <a:t>La Municipalité reçoit une lettre de la ministre Isabelle Charest confirmant une aide financière des gouvernements fédéral et provincial dans le cadre du programme PAFIRS. Cette aide est d'un montant total de  2 185 565 $ soit le 2/3 des coûts prévus du projet. La Municipalité doit défrayer l'autre tiers du projet, soit          1 092 782 $. </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8248491" y="4415578"/>
            <a:ext cx="2633700" cy="1774090"/>
          </a:xfrm>
          <a:prstGeom prst="rect">
            <a:avLst/>
          </a:prstGeom>
        </p:spPr>
      </p:pic>
      <p:pic>
        <p:nvPicPr>
          <p:cNvPr id="5" name="Image 4">
            <a:extLst>
              <a:ext uri="{FF2B5EF4-FFF2-40B4-BE49-F238E27FC236}">
                <a16:creationId xmlns:a16="http://schemas.microsoft.com/office/drawing/2014/main" id="{02C7A75D-7E99-09D0-30B2-62B2CDB2ED5C}"/>
              </a:ext>
            </a:extLst>
          </p:cNvPr>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2431474" y="2345420"/>
            <a:ext cx="3820120" cy="4454165"/>
          </a:xfrm>
          <a:prstGeom prst="rect">
            <a:avLst/>
          </a:prstGeom>
        </p:spPr>
      </p:pic>
    </p:spTree>
    <p:extLst>
      <p:ext uri="{BB962C8B-B14F-4D97-AF65-F5344CB8AC3E}">
        <p14:creationId xmlns:p14="http://schemas.microsoft.com/office/powerpoint/2010/main" val="1502096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Règlement d’emprunt</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364503" y="1242093"/>
            <a:ext cx="11462994" cy="1200329"/>
          </a:xfrm>
          <a:prstGeom prst="rect">
            <a:avLst/>
          </a:prstGeom>
          <a:noFill/>
        </p:spPr>
        <p:txBody>
          <a:bodyPr wrap="square" rtlCol="0">
            <a:spAutoFit/>
          </a:bodyPr>
          <a:lstStyle/>
          <a:p>
            <a:r>
              <a:rPr lang="fr-CA" b="1" dirty="0"/>
              <a:t>Août 2021- </a:t>
            </a:r>
            <a:r>
              <a:rPr lang="fr-CA" dirty="0"/>
              <a:t>La Municipalité adopte un règlement d’emprunt au montant de 2 185 565 $ pour financer le projet d’installations intergénérationnelles au parc Connelly.</a:t>
            </a:r>
          </a:p>
          <a:p>
            <a:endParaRPr lang="fr-CA" dirty="0"/>
          </a:p>
          <a:p>
            <a:r>
              <a:rPr lang="fr-CA" dirty="0"/>
              <a:t>Il est prévu de financer le reste du projet avec le Fonds de parcs et terrains de jeu et le surplus accumulé.</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8248491" y="4415578"/>
            <a:ext cx="2633700" cy="1774090"/>
          </a:xfrm>
          <a:prstGeom prst="rect">
            <a:avLst/>
          </a:prstGeom>
        </p:spPr>
      </p:pic>
      <p:pic>
        <p:nvPicPr>
          <p:cNvPr id="4" name="Image 3">
            <a:extLst>
              <a:ext uri="{FF2B5EF4-FFF2-40B4-BE49-F238E27FC236}">
                <a16:creationId xmlns:a16="http://schemas.microsoft.com/office/drawing/2014/main" id="{F8A16A22-48FD-53BE-CFD9-FD0105231D12}"/>
              </a:ext>
            </a:extLst>
          </p:cNvPr>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1873214" y="2580893"/>
            <a:ext cx="3491709" cy="4277107"/>
          </a:xfrm>
          <a:prstGeom prst="rect">
            <a:avLst/>
          </a:prstGeom>
        </p:spPr>
      </p:pic>
    </p:spTree>
    <p:extLst>
      <p:ext uri="{BB962C8B-B14F-4D97-AF65-F5344CB8AC3E}">
        <p14:creationId xmlns:p14="http://schemas.microsoft.com/office/powerpoint/2010/main" val="1309525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Pause COVID</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409281" y="1559673"/>
            <a:ext cx="11462994" cy="646331"/>
          </a:xfrm>
          <a:prstGeom prst="rect">
            <a:avLst/>
          </a:prstGeom>
          <a:noFill/>
        </p:spPr>
        <p:txBody>
          <a:bodyPr wrap="square" rtlCol="0">
            <a:spAutoFit/>
          </a:bodyPr>
          <a:lstStyle/>
          <a:p>
            <a:r>
              <a:rPr lang="fr-CA" b="1" dirty="0"/>
              <a:t>2021 Confinement  COVID-19 </a:t>
            </a:r>
            <a:r>
              <a:rPr lang="fr-CA" dirty="0"/>
              <a:t>– la Municipalité préfère décaler l'échéancier d'un an - plans et devis en 2022 et travaux en 2023</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8248491" y="4415578"/>
            <a:ext cx="2633700" cy="1774090"/>
          </a:xfrm>
          <a:prstGeom prst="rect">
            <a:avLst/>
          </a:prstGeom>
        </p:spPr>
      </p:pic>
      <p:pic>
        <p:nvPicPr>
          <p:cNvPr id="3" name="Image 2">
            <a:extLst>
              <a:ext uri="{FF2B5EF4-FFF2-40B4-BE49-F238E27FC236}">
                <a16:creationId xmlns:a16="http://schemas.microsoft.com/office/drawing/2014/main" id="{2A753DCA-8E92-0AD0-93DB-CC6163FE3C78}"/>
              </a:ext>
            </a:extLst>
          </p:cNvPr>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1163425" y="2956455"/>
            <a:ext cx="5699288" cy="2982627"/>
          </a:xfrm>
          <a:prstGeom prst="rect">
            <a:avLst/>
          </a:prstGeom>
        </p:spPr>
      </p:pic>
    </p:spTree>
    <p:extLst>
      <p:ext uri="{BB962C8B-B14F-4D97-AF65-F5344CB8AC3E}">
        <p14:creationId xmlns:p14="http://schemas.microsoft.com/office/powerpoint/2010/main" val="2263706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Révision du projet</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235670" y="1559673"/>
            <a:ext cx="11636605" cy="2308324"/>
          </a:xfrm>
          <a:prstGeom prst="rect">
            <a:avLst/>
          </a:prstGeom>
          <a:noFill/>
        </p:spPr>
        <p:txBody>
          <a:bodyPr wrap="square" rtlCol="0">
            <a:spAutoFit/>
          </a:bodyPr>
          <a:lstStyle/>
          <a:p>
            <a:pPr lvl="2"/>
            <a:r>
              <a:rPr lang="fr-CA" b="1" dirty="0"/>
              <a:t>2022 - </a:t>
            </a:r>
            <a:r>
              <a:rPr lang="fr-CA" dirty="0"/>
              <a:t>Plusieurs discussions ont lieu entre élus afin de valider la pertinence et/ou l'impact environnemental de certains éléments du projet, notamment les jeux d’eau et la réfrigération de la patinoire.</a:t>
            </a:r>
          </a:p>
          <a:p>
            <a:pPr lvl="2"/>
            <a:endParaRPr lang="fr-CA" dirty="0"/>
          </a:p>
          <a:p>
            <a:pPr lvl="2"/>
            <a:r>
              <a:rPr lang="fr-CA" dirty="0"/>
              <a:t>Aussi, la flambée des coûts de construction de l’ère post-COVID-19 est maintenant chose réelle. On s’inquiète du coût potentiel de la réalisation du projet.</a:t>
            </a:r>
          </a:p>
          <a:p>
            <a:pPr marL="342900" indent="-342900">
              <a:buAutoNum type="arabicPlain" startAt="2022"/>
            </a:pPr>
            <a:endParaRPr lang="fr-CA" dirty="0"/>
          </a:p>
          <a:p>
            <a:endParaRPr lang="fr-CA" dirty="0"/>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8248491" y="4415578"/>
            <a:ext cx="2633700" cy="1774090"/>
          </a:xfrm>
          <a:prstGeom prst="rect">
            <a:avLst/>
          </a:prstGeom>
        </p:spPr>
      </p:pic>
      <p:pic>
        <p:nvPicPr>
          <p:cNvPr id="4" name="Image 3">
            <a:extLst>
              <a:ext uri="{FF2B5EF4-FFF2-40B4-BE49-F238E27FC236}">
                <a16:creationId xmlns:a16="http://schemas.microsoft.com/office/drawing/2014/main" id="{4FA06BE6-88E3-C5DA-A582-406513B1F65D}"/>
              </a:ext>
            </a:extLst>
          </p:cNvPr>
          <p:cNvPicPr>
            <a:picLocks noChangeAspect="1"/>
          </p:cNvPicPr>
          <p:nvPr>
            <p:custDataLst>
              <p:tags r:id="rId4"/>
            </p:custDataLst>
          </p:nvPr>
        </p:nvPicPr>
        <p:blipFill>
          <a:blip r:embed="rId8"/>
          <a:stretch>
            <a:fillRect/>
          </a:stretch>
        </p:blipFill>
        <p:spPr>
          <a:xfrm>
            <a:off x="2555646" y="3619341"/>
            <a:ext cx="4589872" cy="2570328"/>
          </a:xfrm>
          <a:prstGeom prst="rect">
            <a:avLst/>
          </a:prstGeom>
        </p:spPr>
      </p:pic>
    </p:spTree>
    <p:extLst>
      <p:ext uri="{BB962C8B-B14F-4D97-AF65-F5344CB8AC3E}">
        <p14:creationId xmlns:p14="http://schemas.microsoft.com/office/powerpoint/2010/main" val="984094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Révision du projet</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235670" y="1559673"/>
            <a:ext cx="11636605" cy="2862322"/>
          </a:xfrm>
          <a:prstGeom prst="rect">
            <a:avLst/>
          </a:prstGeom>
          <a:noFill/>
        </p:spPr>
        <p:txBody>
          <a:bodyPr wrap="square" rtlCol="0">
            <a:spAutoFit/>
          </a:bodyPr>
          <a:lstStyle/>
          <a:p>
            <a:pPr lvl="2"/>
            <a:r>
              <a:rPr lang="fr-CA" b="1" dirty="0"/>
              <a:t>Septembre 2022 – </a:t>
            </a:r>
            <a:r>
              <a:rPr lang="fr-CA" dirty="0"/>
              <a:t>Une demande est faite au ministère de l’Éducation à l’effet de retirer certains éléments du projet tout en conservant le même montant de subvention. Ces éléments sont :</a:t>
            </a:r>
          </a:p>
          <a:p>
            <a:pPr lvl="2"/>
            <a:endParaRPr lang="fr-CA" dirty="0"/>
          </a:p>
          <a:p>
            <a:pPr lvl="2"/>
            <a:r>
              <a:rPr lang="fr-CA" dirty="0"/>
              <a:t>	- la réfrigération</a:t>
            </a:r>
          </a:p>
          <a:p>
            <a:pPr lvl="2"/>
            <a:r>
              <a:rPr lang="fr-CA" dirty="0"/>
              <a:t>	- les jeux d’eau</a:t>
            </a:r>
          </a:p>
          <a:p>
            <a:pPr lvl="2"/>
            <a:r>
              <a:rPr lang="fr-CA" dirty="0"/>
              <a:t>	- le pont</a:t>
            </a:r>
          </a:p>
          <a:p>
            <a:pPr lvl="2"/>
            <a:endParaRPr lang="fr-CA" dirty="0"/>
          </a:p>
          <a:p>
            <a:pPr lvl="2"/>
            <a:r>
              <a:rPr lang="fr-CA" dirty="0"/>
              <a:t>La demande de retrait est acceptée.</a:t>
            </a:r>
          </a:p>
          <a:p>
            <a:pPr lvl="2"/>
            <a:endParaRPr lang="fr-CA" dirty="0"/>
          </a:p>
          <a:p>
            <a:pPr lvl="2"/>
            <a:endParaRPr lang="fr-CA" dirty="0"/>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6" cstate="email">
            <a:extLst>
              <a:ext uri="{28A0092B-C50C-407E-A947-70E740481C1C}">
                <a14:useLocalDpi xmlns:a14="http://schemas.microsoft.com/office/drawing/2010/main"/>
              </a:ext>
            </a:extLst>
          </a:blip>
          <a:stretch>
            <a:fillRect/>
          </a:stretch>
        </p:blipFill>
        <p:spPr>
          <a:xfrm>
            <a:off x="8695766" y="4610348"/>
            <a:ext cx="2464332" cy="1660002"/>
          </a:xfrm>
          <a:prstGeom prst="rect">
            <a:avLst/>
          </a:prstGeom>
        </p:spPr>
      </p:pic>
    </p:spTree>
    <p:extLst>
      <p:ext uri="{BB962C8B-B14F-4D97-AF65-F5344CB8AC3E}">
        <p14:creationId xmlns:p14="http://schemas.microsoft.com/office/powerpoint/2010/main" val="889368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Révision du projet (suite)</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235670" y="1559673"/>
            <a:ext cx="11636605" cy="3693319"/>
          </a:xfrm>
          <a:prstGeom prst="rect">
            <a:avLst/>
          </a:prstGeom>
          <a:noFill/>
        </p:spPr>
        <p:txBody>
          <a:bodyPr wrap="square" rtlCol="0">
            <a:spAutoFit/>
          </a:bodyPr>
          <a:lstStyle/>
          <a:p>
            <a:pPr lvl="2"/>
            <a:endParaRPr lang="fr-CA" dirty="0"/>
          </a:p>
          <a:p>
            <a:pPr lvl="2"/>
            <a:r>
              <a:rPr lang="fr-CA" b="1" dirty="0"/>
              <a:t>Les éléments désormais attendus par le Ministère sont :</a:t>
            </a:r>
          </a:p>
          <a:p>
            <a:pPr lvl="2"/>
            <a:endParaRPr lang="fr-CA" b="1" dirty="0"/>
          </a:p>
          <a:p>
            <a:pPr lvl="2"/>
            <a:r>
              <a:rPr lang="fr-CA" dirty="0"/>
              <a:t>	- toit de patinoire</a:t>
            </a:r>
          </a:p>
          <a:p>
            <a:pPr lvl="2"/>
            <a:r>
              <a:rPr lang="fr-CA" dirty="0"/>
              <a:t>	- construction d’un stationnement </a:t>
            </a:r>
          </a:p>
          <a:p>
            <a:pPr lvl="2"/>
            <a:r>
              <a:rPr lang="fr-CA" dirty="0"/>
              <a:t>	- construction d’un garage </a:t>
            </a:r>
          </a:p>
          <a:p>
            <a:pPr lvl="2"/>
            <a:r>
              <a:rPr lang="fr-CA" dirty="0"/>
              <a:t>	- installation de modules de jeux</a:t>
            </a:r>
          </a:p>
          <a:p>
            <a:pPr lvl="2"/>
            <a:r>
              <a:rPr lang="fr-CA" dirty="0"/>
              <a:t> 	- installation d’un </a:t>
            </a:r>
            <a:r>
              <a:rPr lang="fr-CA" dirty="0" err="1"/>
              <a:t>skatepark</a:t>
            </a:r>
            <a:endParaRPr lang="fr-CA" dirty="0"/>
          </a:p>
          <a:p>
            <a:pPr lvl="2"/>
            <a:r>
              <a:rPr lang="fr-CA" dirty="0"/>
              <a:t>	- création d’un terrain de pétanque</a:t>
            </a:r>
          </a:p>
          <a:p>
            <a:pPr lvl="2"/>
            <a:r>
              <a:rPr lang="fr-CA" dirty="0"/>
              <a:t>	- ajout d’une aire de pique-nique</a:t>
            </a:r>
          </a:p>
          <a:p>
            <a:pPr lvl="2"/>
            <a:r>
              <a:rPr lang="fr-CA" dirty="0"/>
              <a:t>	- installation de jeux d’hébertisme et d’un mur d’escalade</a:t>
            </a:r>
          </a:p>
          <a:p>
            <a:pPr lvl="2"/>
            <a:r>
              <a:rPr lang="fr-CA" dirty="0"/>
              <a:t>	- aménagements paysagers</a:t>
            </a:r>
          </a:p>
          <a:p>
            <a:pPr lvl="2"/>
            <a:endParaRPr lang="fr-CA" dirty="0"/>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6" cstate="email">
            <a:extLst>
              <a:ext uri="{28A0092B-C50C-407E-A947-70E740481C1C}">
                <a14:useLocalDpi xmlns:a14="http://schemas.microsoft.com/office/drawing/2010/main"/>
              </a:ext>
            </a:extLst>
          </a:blip>
          <a:stretch>
            <a:fillRect/>
          </a:stretch>
        </p:blipFill>
        <p:spPr>
          <a:xfrm>
            <a:off x="8248491" y="4415578"/>
            <a:ext cx="2633700" cy="1774090"/>
          </a:xfrm>
          <a:prstGeom prst="rect">
            <a:avLst/>
          </a:prstGeom>
        </p:spPr>
      </p:pic>
    </p:spTree>
    <p:extLst>
      <p:ext uri="{BB962C8B-B14F-4D97-AF65-F5344CB8AC3E}">
        <p14:creationId xmlns:p14="http://schemas.microsoft.com/office/powerpoint/2010/main" val="1248576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Octroi de mandat professionnel</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424206" y="1519092"/>
            <a:ext cx="11259533" cy="923330"/>
          </a:xfrm>
          <a:prstGeom prst="rect">
            <a:avLst/>
          </a:prstGeom>
          <a:noFill/>
        </p:spPr>
        <p:txBody>
          <a:bodyPr wrap="square" rtlCol="0">
            <a:spAutoFit/>
          </a:bodyPr>
          <a:lstStyle/>
          <a:p>
            <a:pPr lvl="2"/>
            <a:r>
              <a:rPr lang="fr-CA" b="1" dirty="0"/>
              <a:t>Avril 2023 - </a:t>
            </a:r>
            <a:r>
              <a:rPr lang="fr-CA" dirty="0"/>
              <a:t>À la suite d'un appel d'offres, la firme PLA Architectes est nommée pour réaliser les plans et devis et la surveillance dans le cadre du projet. PLA travaille en collaboration avec LH2 (firme d'ingénierie) et Espace B (architecte paysagiste).</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8248491" y="4415578"/>
            <a:ext cx="2633700" cy="1774090"/>
          </a:xfrm>
          <a:prstGeom prst="rect">
            <a:avLst/>
          </a:prstGeom>
        </p:spPr>
      </p:pic>
      <p:pic>
        <p:nvPicPr>
          <p:cNvPr id="3" name="Image 2">
            <a:extLst>
              <a:ext uri="{FF2B5EF4-FFF2-40B4-BE49-F238E27FC236}">
                <a16:creationId xmlns:a16="http://schemas.microsoft.com/office/drawing/2014/main" id="{B3F2E5B5-C59D-E62A-1C6F-EDA6A9E201E4}"/>
              </a:ext>
            </a:extLst>
          </p:cNvPr>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a:off x="1309809" y="2765888"/>
            <a:ext cx="2442422" cy="2442422"/>
          </a:xfrm>
          <a:prstGeom prst="rect">
            <a:avLst/>
          </a:prstGeom>
        </p:spPr>
      </p:pic>
      <p:pic>
        <p:nvPicPr>
          <p:cNvPr id="5" name="Image 4">
            <a:extLst>
              <a:ext uri="{FF2B5EF4-FFF2-40B4-BE49-F238E27FC236}">
                <a16:creationId xmlns:a16="http://schemas.microsoft.com/office/drawing/2014/main" id="{30FD2C59-76BE-4B12-70F4-F6718E5B4CDC}"/>
              </a:ext>
            </a:extLst>
          </p:cNvPr>
          <p:cNvPicPr>
            <a:picLocks noChangeAspect="1"/>
          </p:cNvPicPr>
          <p:nvPr>
            <p:custDataLst>
              <p:tags r:id="rId5"/>
            </p:custDataLst>
          </p:nvPr>
        </p:nvPicPr>
        <p:blipFill>
          <a:blip r:embed="rId10"/>
          <a:stretch>
            <a:fillRect/>
          </a:stretch>
        </p:blipFill>
        <p:spPr>
          <a:xfrm>
            <a:off x="4606674" y="3322601"/>
            <a:ext cx="2442422" cy="2442422"/>
          </a:xfrm>
          <a:prstGeom prst="rect">
            <a:avLst/>
          </a:prstGeom>
        </p:spPr>
      </p:pic>
    </p:spTree>
    <p:extLst>
      <p:ext uri="{BB962C8B-B14F-4D97-AF65-F5344CB8AC3E}">
        <p14:creationId xmlns:p14="http://schemas.microsoft.com/office/powerpoint/2010/main" val="4111053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Estimé du projet</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8248491" y="4415578"/>
            <a:ext cx="2633700" cy="1774090"/>
          </a:xfrm>
          <a:prstGeom prst="rect">
            <a:avLst/>
          </a:prstGeom>
        </p:spPr>
      </p:pic>
      <p:sp>
        <p:nvSpPr>
          <p:cNvPr id="4" name="ZoneTexte 3">
            <a:extLst>
              <a:ext uri="{FF2B5EF4-FFF2-40B4-BE49-F238E27FC236}">
                <a16:creationId xmlns:a16="http://schemas.microsoft.com/office/drawing/2014/main" id="{FFC546E6-E0C9-8033-F451-ABDDF1E63B7B}"/>
              </a:ext>
            </a:extLst>
          </p:cNvPr>
          <p:cNvSpPr txBox="1"/>
          <p:nvPr>
            <p:custDataLst>
              <p:tags r:id="rId3"/>
            </p:custDataLst>
          </p:nvPr>
        </p:nvSpPr>
        <p:spPr>
          <a:xfrm>
            <a:off x="732148" y="1715679"/>
            <a:ext cx="10727703" cy="2308324"/>
          </a:xfrm>
          <a:prstGeom prst="rect">
            <a:avLst/>
          </a:prstGeom>
          <a:noFill/>
        </p:spPr>
        <p:txBody>
          <a:bodyPr wrap="square" rtlCol="0">
            <a:spAutoFit/>
          </a:bodyPr>
          <a:lstStyle/>
          <a:p>
            <a:r>
              <a:rPr lang="fr-CA" b="1" dirty="0"/>
              <a:t>Septembre 2023 </a:t>
            </a:r>
            <a:r>
              <a:rPr lang="fr-CA" dirty="0"/>
              <a:t>- PLA Architectes dépose ses premiers estimés et les plans du toit, garage et parc. </a:t>
            </a:r>
          </a:p>
          <a:p>
            <a:endParaRPr lang="fr-CA" dirty="0"/>
          </a:p>
          <a:p>
            <a:r>
              <a:rPr lang="fr-CA" dirty="0"/>
              <a:t>L'estimé total s'élève à  </a:t>
            </a:r>
            <a:r>
              <a:rPr lang="fr-CA" b="1" dirty="0"/>
              <a:t>6 544 745 $ </a:t>
            </a:r>
            <a:r>
              <a:rPr lang="fr-CA" dirty="0"/>
              <a:t>avant taxes répartis comme suit :</a:t>
            </a:r>
          </a:p>
          <a:p>
            <a:r>
              <a:rPr lang="fr-CA" dirty="0"/>
              <a:t>		</a:t>
            </a:r>
          </a:p>
          <a:p>
            <a:r>
              <a:rPr lang="fr-CA" dirty="0"/>
              <a:t>			- portion toit :	4 615 100 $</a:t>
            </a:r>
          </a:p>
          <a:p>
            <a:r>
              <a:rPr lang="fr-CA" dirty="0"/>
              <a:t>			- portion garage :	   409 395 $</a:t>
            </a:r>
          </a:p>
          <a:p>
            <a:r>
              <a:rPr lang="fr-CA" dirty="0"/>
              <a:t>			- portion parc : 	1 520 250 $</a:t>
            </a:r>
          </a:p>
          <a:p>
            <a:r>
              <a:rPr lang="fr-CA" dirty="0"/>
              <a:t>		</a:t>
            </a:r>
          </a:p>
        </p:txBody>
      </p:sp>
    </p:spTree>
    <p:extLst>
      <p:ext uri="{BB962C8B-B14F-4D97-AF65-F5344CB8AC3E}">
        <p14:creationId xmlns:p14="http://schemas.microsoft.com/office/powerpoint/2010/main" val="2114770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Pétition</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693701" y="1238370"/>
            <a:ext cx="11136939" cy="707886"/>
          </a:xfrm>
          <a:prstGeom prst="rect">
            <a:avLst/>
          </a:prstGeom>
          <a:noFill/>
        </p:spPr>
        <p:txBody>
          <a:bodyPr wrap="square" rtlCol="0">
            <a:spAutoFit/>
          </a:bodyPr>
          <a:lstStyle/>
          <a:p>
            <a:r>
              <a:rPr lang="fr-CA" sz="2000" dirty="0"/>
              <a:t>En </a:t>
            </a:r>
            <a:r>
              <a:rPr lang="fr-CA" sz="2000" b="1" dirty="0"/>
              <a:t>2016, </a:t>
            </a:r>
            <a:r>
              <a:rPr lang="fr-CA" sz="2000" dirty="0"/>
              <a:t>une pétition d’un peu plus de </a:t>
            </a:r>
            <a:r>
              <a:rPr lang="fr-CA" sz="2000" b="1" dirty="0"/>
              <a:t>600 noms </a:t>
            </a:r>
            <a:r>
              <a:rPr lang="fr-CA" sz="2000" dirty="0"/>
              <a:t>demandant la construction d’un toit au-dessus de la patinoire Connelly est déposée au conseil municipal.</a:t>
            </a:r>
          </a:p>
        </p:txBody>
      </p:sp>
      <p:pic>
        <p:nvPicPr>
          <p:cNvPr id="3" name="Image 2">
            <a:extLst>
              <a:ext uri="{FF2B5EF4-FFF2-40B4-BE49-F238E27FC236}">
                <a16:creationId xmlns:a16="http://schemas.microsoft.com/office/drawing/2014/main" id="{46743101-8194-7CEF-FFD4-D7408FF27FF6}"/>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1716412" y="2096491"/>
            <a:ext cx="3440050" cy="4586733"/>
          </a:xfrm>
          <a:prstGeom prst="rect">
            <a:avLst/>
          </a:prstGeom>
        </p:spPr>
      </p:pic>
      <p:pic>
        <p:nvPicPr>
          <p:cNvPr id="4" name="Image 3">
            <a:extLst>
              <a:ext uri="{FF2B5EF4-FFF2-40B4-BE49-F238E27FC236}">
                <a16:creationId xmlns:a16="http://schemas.microsoft.com/office/drawing/2014/main" id="{53040A14-BB4A-E69C-F4D2-FE252169EBAC}"/>
              </a:ext>
            </a:extLst>
          </p:cNvPr>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7387375" y="4380753"/>
            <a:ext cx="2636515" cy="1776263"/>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BAAE947-B8F8-4C55-6162-E8B9DDDA77BD}"/>
              </a:ext>
            </a:extLst>
          </p:cNvPr>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676670" y="48449"/>
            <a:ext cx="10838660" cy="6761101"/>
          </a:xfrm>
          <a:prstGeom prst="rect">
            <a:avLst/>
          </a:prstGeom>
        </p:spPr>
      </p:pic>
    </p:spTree>
    <p:extLst>
      <p:ext uri="{BB962C8B-B14F-4D97-AF65-F5344CB8AC3E}">
        <p14:creationId xmlns:p14="http://schemas.microsoft.com/office/powerpoint/2010/main" val="3202642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6AC126F-8786-7795-6BE4-E759A4E8999E}"/>
              </a:ext>
            </a:extLst>
          </p:cNvPr>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091283" y="121901"/>
            <a:ext cx="10009433" cy="6614197"/>
          </a:xfrm>
          <a:prstGeom prst="rect">
            <a:avLst/>
          </a:prstGeom>
        </p:spPr>
      </p:pic>
    </p:spTree>
    <p:extLst>
      <p:ext uri="{BB962C8B-B14F-4D97-AF65-F5344CB8AC3E}">
        <p14:creationId xmlns:p14="http://schemas.microsoft.com/office/powerpoint/2010/main" val="1296851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24AB9FF-4379-B4A9-82D2-E01A6540E86B}"/>
              </a:ext>
            </a:extLst>
          </p:cNvPr>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956070" y="103163"/>
            <a:ext cx="10279859" cy="6651674"/>
          </a:xfrm>
          <a:prstGeom prst="rect">
            <a:avLst/>
          </a:prstGeom>
        </p:spPr>
      </p:pic>
    </p:spTree>
    <p:extLst>
      <p:ext uri="{BB962C8B-B14F-4D97-AF65-F5344CB8AC3E}">
        <p14:creationId xmlns:p14="http://schemas.microsoft.com/office/powerpoint/2010/main" val="1798719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Retrait du préau</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466233" y="1886737"/>
            <a:ext cx="11259533" cy="2308324"/>
          </a:xfrm>
          <a:prstGeom prst="rect">
            <a:avLst/>
          </a:prstGeom>
          <a:noFill/>
        </p:spPr>
        <p:txBody>
          <a:bodyPr wrap="square" rtlCol="0">
            <a:spAutoFit/>
          </a:bodyPr>
          <a:lstStyle/>
          <a:p>
            <a:pPr lvl="2"/>
            <a:r>
              <a:rPr lang="fr-CA" b="1" dirty="0"/>
              <a:t>Octobre 2023 -</a:t>
            </a:r>
            <a:r>
              <a:rPr lang="fr-CA" dirty="0"/>
              <a:t> Le conseil municipal prend la décision de retirer le toit du projet. Il souhaite toutefois que l'on vérifie si le projet serait tout de même éligible au financement du PAFIRS pour réaliser le reste des éléments.</a:t>
            </a:r>
          </a:p>
          <a:p>
            <a:pPr lvl="2"/>
            <a:endParaRPr lang="fr-CA" dirty="0"/>
          </a:p>
          <a:p>
            <a:pPr lvl="2"/>
            <a:r>
              <a:rPr lang="fr-CA" b="1" dirty="0"/>
              <a:t>Novembre 2023 </a:t>
            </a:r>
            <a:r>
              <a:rPr lang="fr-CA" dirty="0"/>
              <a:t>- Simon Gauthier du ministère de l'Éducation confirme lors d’une vidéo rencontre avec le directeur général et le directeur du Service des loisirs que le toit doit faire partie du projet puisqu’il en est la pièce maîtresse.</a:t>
            </a:r>
          </a:p>
          <a:p>
            <a:pPr lvl="2"/>
            <a:endParaRPr lang="fr-CA" dirty="0"/>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6" cstate="email">
            <a:extLst>
              <a:ext uri="{28A0092B-C50C-407E-A947-70E740481C1C}">
                <a14:useLocalDpi xmlns:a14="http://schemas.microsoft.com/office/drawing/2010/main"/>
              </a:ext>
            </a:extLst>
          </a:blip>
          <a:stretch>
            <a:fillRect/>
          </a:stretch>
        </p:blipFill>
        <p:spPr>
          <a:xfrm>
            <a:off x="7897905" y="4179420"/>
            <a:ext cx="2984285" cy="2010248"/>
          </a:xfrm>
          <a:prstGeom prst="rect">
            <a:avLst/>
          </a:prstGeom>
        </p:spPr>
      </p:pic>
    </p:spTree>
    <p:extLst>
      <p:ext uri="{BB962C8B-B14F-4D97-AF65-F5344CB8AC3E}">
        <p14:creationId xmlns:p14="http://schemas.microsoft.com/office/powerpoint/2010/main" val="2004194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Option de toit préfabriqué</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466233" y="1735908"/>
            <a:ext cx="11259533" cy="923330"/>
          </a:xfrm>
          <a:prstGeom prst="rect">
            <a:avLst/>
          </a:prstGeom>
          <a:noFill/>
        </p:spPr>
        <p:txBody>
          <a:bodyPr wrap="square" rtlCol="0">
            <a:spAutoFit/>
          </a:bodyPr>
          <a:lstStyle/>
          <a:p>
            <a:pPr lvl="2"/>
            <a:r>
              <a:rPr lang="fr-CA" b="1" dirty="0"/>
              <a:t>Décembre 2023 - </a:t>
            </a:r>
            <a:r>
              <a:rPr lang="fr-CA" dirty="0"/>
              <a:t>L'administration municipale réintroduit le concept de toit dans le projet après avoir trouvé des fournisseurs pouvant produire une superstructure préfabriquée à un coût moins élevé (environ 700 000 $ vs 2 000 000 $). </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8097624" y="4098052"/>
            <a:ext cx="3105078" cy="2091616"/>
          </a:xfrm>
          <a:prstGeom prst="rect">
            <a:avLst/>
          </a:prstGeom>
        </p:spPr>
      </p:pic>
      <p:pic>
        <p:nvPicPr>
          <p:cNvPr id="3" name="Image 2">
            <a:extLst>
              <a:ext uri="{FF2B5EF4-FFF2-40B4-BE49-F238E27FC236}">
                <a16:creationId xmlns:a16="http://schemas.microsoft.com/office/drawing/2014/main" id="{9736E071-F222-4AE3-CD4C-346D799F8396}"/>
              </a:ext>
            </a:extLst>
          </p:cNvPr>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2023195" y="2810067"/>
            <a:ext cx="5628244" cy="3728973"/>
          </a:xfrm>
          <a:prstGeom prst="rect">
            <a:avLst/>
          </a:prstGeom>
        </p:spPr>
      </p:pic>
    </p:spTree>
    <p:extLst>
      <p:ext uri="{BB962C8B-B14F-4D97-AF65-F5344CB8AC3E}">
        <p14:creationId xmlns:p14="http://schemas.microsoft.com/office/powerpoint/2010/main" val="364604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Plan triennal d’immobilisations</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466233" y="1735908"/>
            <a:ext cx="11259533" cy="646331"/>
          </a:xfrm>
          <a:prstGeom prst="rect">
            <a:avLst/>
          </a:prstGeom>
          <a:noFill/>
        </p:spPr>
        <p:txBody>
          <a:bodyPr wrap="square" rtlCol="0">
            <a:spAutoFit/>
          </a:bodyPr>
          <a:lstStyle/>
          <a:p>
            <a:pPr lvl="2"/>
            <a:r>
              <a:rPr lang="fr-CA" b="1" dirty="0"/>
              <a:t>Décembre 2023 </a:t>
            </a:r>
            <a:r>
              <a:rPr lang="fr-CA" dirty="0"/>
              <a:t>- Le projet de parc multigénérationnel Connelly (avec toit) est accepté par le conseil municipal via le Plan triennal d’immobilisation au montant 4 953 888 $ taxes nettes.</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7777113" y="4098052"/>
            <a:ext cx="3105078" cy="2091616"/>
          </a:xfrm>
          <a:prstGeom prst="rect">
            <a:avLst/>
          </a:prstGeom>
        </p:spPr>
      </p:pic>
      <p:pic>
        <p:nvPicPr>
          <p:cNvPr id="4" name="Image 3">
            <a:extLst>
              <a:ext uri="{FF2B5EF4-FFF2-40B4-BE49-F238E27FC236}">
                <a16:creationId xmlns:a16="http://schemas.microsoft.com/office/drawing/2014/main" id="{5B31E46A-E0A6-4410-0D82-CEB24C8F926C}"/>
              </a:ext>
            </a:extLst>
          </p:cNvPr>
          <p:cNvPicPr>
            <a:picLocks noChangeAspect="1"/>
          </p:cNvPicPr>
          <p:nvPr>
            <p:custDataLst>
              <p:tags r:id="rId4"/>
            </p:custDataLst>
          </p:nvPr>
        </p:nvPicPr>
        <p:blipFill>
          <a:blip r:embed="rId8"/>
          <a:stretch>
            <a:fillRect/>
          </a:stretch>
        </p:blipFill>
        <p:spPr>
          <a:xfrm>
            <a:off x="2271063" y="2934180"/>
            <a:ext cx="3627874" cy="3174390"/>
          </a:xfrm>
          <a:prstGeom prst="rect">
            <a:avLst/>
          </a:prstGeom>
        </p:spPr>
      </p:pic>
    </p:spTree>
    <p:extLst>
      <p:ext uri="{BB962C8B-B14F-4D97-AF65-F5344CB8AC3E}">
        <p14:creationId xmlns:p14="http://schemas.microsoft.com/office/powerpoint/2010/main" val="3512295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Appels d’offres</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466233" y="1735908"/>
            <a:ext cx="11259533" cy="923330"/>
          </a:xfrm>
          <a:prstGeom prst="rect">
            <a:avLst/>
          </a:prstGeom>
          <a:noFill/>
        </p:spPr>
        <p:txBody>
          <a:bodyPr wrap="square" rtlCol="0">
            <a:spAutoFit/>
          </a:bodyPr>
          <a:lstStyle/>
          <a:p>
            <a:pPr lvl="2"/>
            <a:r>
              <a:rPr lang="fr-CA" b="1" dirty="0"/>
              <a:t>Mars 2024 </a:t>
            </a:r>
            <a:r>
              <a:rPr lang="fr-CA" dirty="0"/>
              <a:t>- La municipalité lance un appel d'offres pour l'achat d'une structure de toit préfabriquée, des modules de jeux, des modules d'hébertisme et des modules de </a:t>
            </a:r>
            <a:r>
              <a:rPr lang="fr-CA" dirty="0" err="1"/>
              <a:t>skatepark</a:t>
            </a:r>
            <a:r>
              <a:rPr lang="fr-CA" dirty="0"/>
              <a:t>.</a:t>
            </a:r>
          </a:p>
          <a:p>
            <a:pPr lvl="2"/>
            <a:endParaRPr lang="fr-CA" dirty="0">
              <a:highlight>
                <a:srgbClr val="FFFF00"/>
              </a:highlight>
            </a:endParaRP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9" cstate="email">
            <a:extLst>
              <a:ext uri="{28A0092B-C50C-407E-A947-70E740481C1C}">
                <a14:useLocalDpi xmlns:a14="http://schemas.microsoft.com/office/drawing/2010/main"/>
              </a:ext>
            </a:extLst>
          </a:blip>
          <a:stretch>
            <a:fillRect/>
          </a:stretch>
        </p:blipFill>
        <p:spPr>
          <a:xfrm>
            <a:off x="10085181" y="5491714"/>
            <a:ext cx="1511948" cy="1018465"/>
          </a:xfrm>
          <a:prstGeom prst="rect">
            <a:avLst/>
          </a:prstGeom>
        </p:spPr>
      </p:pic>
      <p:pic>
        <p:nvPicPr>
          <p:cNvPr id="3" name="Image 2">
            <a:extLst>
              <a:ext uri="{FF2B5EF4-FFF2-40B4-BE49-F238E27FC236}">
                <a16:creationId xmlns:a16="http://schemas.microsoft.com/office/drawing/2014/main" id="{F4A3ED98-435D-5E7B-B1F3-ECE8C266B669}"/>
              </a:ext>
            </a:extLst>
          </p:cNvPr>
          <p:cNvPicPr>
            <a:picLocks noChangeAspect="1"/>
          </p:cNvPicPr>
          <p:nvPr>
            <p:custDataLst>
              <p:tags r:id="rId4"/>
            </p:custDataLst>
          </p:nvPr>
        </p:nvPicPr>
        <p:blipFill>
          <a:blip r:embed="rId10"/>
          <a:stretch>
            <a:fillRect/>
          </a:stretch>
        </p:blipFill>
        <p:spPr>
          <a:xfrm>
            <a:off x="588693" y="3143446"/>
            <a:ext cx="2857500" cy="2857500"/>
          </a:xfrm>
          <a:prstGeom prst="rect">
            <a:avLst/>
          </a:prstGeom>
        </p:spPr>
      </p:pic>
      <p:pic>
        <p:nvPicPr>
          <p:cNvPr id="5" name="Image 4">
            <a:extLst>
              <a:ext uri="{FF2B5EF4-FFF2-40B4-BE49-F238E27FC236}">
                <a16:creationId xmlns:a16="http://schemas.microsoft.com/office/drawing/2014/main" id="{C8C90560-58B7-B2BD-F8D3-22119AE99400}"/>
              </a:ext>
            </a:extLst>
          </p:cNvPr>
          <p:cNvPicPr>
            <a:picLocks noChangeAspect="1"/>
          </p:cNvPicPr>
          <p:nvPr>
            <p:custDataLst>
              <p:tags r:id="rId5"/>
            </p:custDataLst>
          </p:nvPr>
        </p:nvPicPr>
        <p:blipFill>
          <a:blip r:embed="rId11" cstate="email">
            <a:extLst>
              <a:ext uri="{28A0092B-C50C-407E-A947-70E740481C1C}">
                <a14:useLocalDpi xmlns:a14="http://schemas.microsoft.com/office/drawing/2010/main"/>
              </a:ext>
            </a:extLst>
          </a:blip>
          <a:stretch>
            <a:fillRect/>
          </a:stretch>
        </p:blipFill>
        <p:spPr>
          <a:xfrm>
            <a:off x="3800958" y="3813671"/>
            <a:ext cx="3891109" cy="2187275"/>
          </a:xfrm>
          <a:prstGeom prst="rect">
            <a:avLst/>
          </a:prstGeom>
        </p:spPr>
      </p:pic>
      <p:pic>
        <p:nvPicPr>
          <p:cNvPr id="7" name="Image 6">
            <a:extLst>
              <a:ext uri="{FF2B5EF4-FFF2-40B4-BE49-F238E27FC236}">
                <a16:creationId xmlns:a16="http://schemas.microsoft.com/office/drawing/2014/main" id="{4FA92DE1-3883-C6A0-AA59-A86103A2EFE3}"/>
              </a:ext>
            </a:extLst>
          </p:cNvPr>
          <p:cNvPicPr>
            <a:picLocks noChangeAspect="1"/>
          </p:cNvPicPr>
          <p:nvPr>
            <p:custDataLst>
              <p:tags r:id="rId6"/>
            </p:custDataLst>
          </p:nvPr>
        </p:nvPicPr>
        <p:blipFill>
          <a:blip r:embed="rId12" cstate="email">
            <a:extLst>
              <a:ext uri="{28A0092B-C50C-407E-A947-70E740481C1C}">
                <a14:useLocalDpi xmlns:a14="http://schemas.microsoft.com/office/drawing/2010/main"/>
              </a:ext>
            </a:extLst>
          </a:blip>
          <a:stretch>
            <a:fillRect/>
          </a:stretch>
        </p:blipFill>
        <p:spPr>
          <a:xfrm>
            <a:off x="7984078" y="2926385"/>
            <a:ext cx="3309382" cy="2298182"/>
          </a:xfrm>
          <a:prstGeom prst="rect">
            <a:avLst/>
          </a:prstGeom>
        </p:spPr>
      </p:pic>
    </p:spTree>
    <p:extLst>
      <p:ext uri="{BB962C8B-B14F-4D97-AF65-F5344CB8AC3E}">
        <p14:creationId xmlns:p14="http://schemas.microsoft.com/office/powerpoint/2010/main" val="609966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Appels d’offres (suite)</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466233" y="1735908"/>
            <a:ext cx="11259533" cy="3139321"/>
          </a:xfrm>
          <a:prstGeom prst="rect">
            <a:avLst/>
          </a:prstGeom>
          <a:noFill/>
        </p:spPr>
        <p:txBody>
          <a:bodyPr wrap="square" rtlCol="0">
            <a:spAutoFit/>
          </a:bodyPr>
          <a:lstStyle/>
          <a:p>
            <a:pPr lvl="2"/>
            <a:r>
              <a:rPr lang="fr-CA" b="1" dirty="0"/>
              <a:t>Avril 2024 </a:t>
            </a:r>
            <a:r>
              <a:rPr lang="fr-CA" dirty="0"/>
              <a:t>- La Municipalité reçoit les soumissions suivantes pour les différents appels d'offres dans le cadre du projet de parc intergénérationnel Connelly : </a:t>
            </a:r>
          </a:p>
          <a:p>
            <a:pPr lvl="2"/>
            <a:endParaRPr lang="fr-CA" dirty="0"/>
          </a:p>
          <a:p>
            <a:pPr lvl="2"/>
            <a:r>
              <a:rPr lang="fr-CA" dirty="0"/>
              <a:t>- Structure de toit de bâtiment d'acier SIM (installation incluse) : 	932 223 $ </a:t>
            </a:r>
          </a:p>
          <a:p>
            <a:pPr lvl="2"/>
            <a:r>
              <a:rPr lang="fr-CA" dirty="0"/>
              <a:t>- Modules de jeu pour enfants de Tessier </a:t>
            </a:r>
            <a:r>
              <a:rPr lang="fr-CA" dirty="0" err="1"/>
              <a:t>Récreo</a:t>
            </a:r>
            <a:r>
              <a:rPr lang="fr-CA" dirty="0"/>
              <a:t>-Parc :			  83 685 $  </a:t>
            </a:r>
          </a:p>
          <a:p>
            <a:pPr lvl="2"/>
            <a:r>
              <a:rPr lang="fr-CA" dirty="0"/>
              <a:t>- Modules de </a:t>
            </a:r>
            <a:r>
              <a:rPr lang="fr-CA" dirty="0" err="1"/>
              <a:t>skatepark</a:t>
            </a:r>
            <a:r>
              <a:rPr lang="fr-CA" dirty="0"/>
              <a:t> Tessier </a:t>
            </a:r>
            <a:r>
              <a:rPr lang="fr-CA" dirty="0" err="1"/>
              <a:t>Récreo</a:t>
            </a:r>
            <a:r>
              <a:rPr lang="fr-CA" dirty="0"/>
              <a:t>-Parc : 			 	120 000 $ </a:t>
            </a:r>
          </a:p>
          <a:p>
            <a:pPr lvl="2"/>
            <a:r>
              <a:rPr lang="fr-CA" dirty="0"/>
              <a:t>- Modules d'escalade et d'hébertisme Tech Sport : 	   	   	  97 135 $</a:t>
            </a:r>
          </a:p>
          <a:p>
            <a:pPr lvl="2"/>
            <a:endParaRPr lang="fr-CA" dirty="0"/>
          </a:p>
          <a:p>
            <a:pPr lvl="2"/>
            <a:r>
              <a:rPr lang="fr-CA" dirty="0"/>
              <a:t>L'objectif est de confirmer ces achats à la séance ordinaire publique d'avril afin de pouvoir fournir les spécificités à PLA Architectes de façon à pouvoir consolider l'appel d'offres pour un entrepreneur général et entamer les travaux à l’été 2024.</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6" cstate="email">
            <a:extLst>
              <a:ext uri="{28A0092B-C50C-407E-A947-70E740481C1C}">
                <a14:useLocalDpi xmlns:a14="http://schemas.microsoft.com/office/drawing/2010/main"/>
              </a:ext>
            </a:extLst>
          </a:blip>
          <a:stretch>
            <a:fillRect/>
          </a:stretch>
        </p:blipFill>
        <p:spPr>
          <a:xfrm>
            <a:off x="10085181" y="5491714"/>
            <a:ext cx="1511948" cy="1018465"/>
          </a:xfrm>
          <a:prstGeom prst="rect">
            <a:avLst/>
          </a:prstGeom>
        </p:spPr>
      </p:pic>
    </p:spTree>
    <p:extLst>
      <p:ext uri="{BB962C8B-B14F-4D97-AF65-F5344CB8AC3E}">
        <p14:creationId xmlns:p14="http://schemas.microsoft.com/office/powerpoint/2010/main" val="965093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Appels d’offres (suite)</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10085181" y="5491714"/>
            <a:ext cx="1511948" cy="1018465"/>
          </a:xfrm>
          <a:prstGeom prst="rect">
            <a:avLst/>
          </a:prstGeom>
        </p:spPr>
      </p:pic>
      <p:sp>
        <p:nvSpPr>
          <p:cNvPr id="7" name="ZoneTexte 6">
            <a:extLst>
              <a:ext uri="{FF2B5EF4-FFF2-40B4-BE49-F238E27FC236}">
                <a16:creationId xmlns:a16="http://schemas.microsoft.com/office/drawing/2014/main" id="{1D9222C8-BC04-DD4F-E23F-63779363B1C5}"/>
              </a:ext>
            </a:extLst>
          </p:cNvPr>
          <p:cNvSpPr txBox="1"/>
          <p:nvPr>
            <p:custDataLst>
              <p:tags r:id="rId3"/>
            </p:custDataLst>
          </p:nvPr>
        </p:nvSpPr>
        <p:spPr>
          <a:xfrm>
            <a:off x="1661474" y="1342475"/>
            <a:ext cx="6094428" cy="369332"/>
          </a:xfrm>
          <a:prstGeom prst="rect">
            <a:avLst/>
          </a:prstGeom>
          <a:noFill/>
        </p:spPr>
        <p:txBody>
          <a:bodyPr wrap="square">
            <a:spAutoFit/>
          </a:bodyPr>
          <a:lstStyle/>
          <a:p>
            <a:r>
              <a:rPr lang="fr-CA" dirty="0"/>
              <a:t>Structure de toit préfabriquée (seule soumission reçue)</a:t>
            </a:r>
          </a:p>
        </p:txBody>
      </p:sp>
      <p:graphicFrame>
        <p:nvGraphicFramePr>
          <p:cNvPr id="2" name="Tableau 1">
            <a:extLst>
              <a:ext uri="{FF2B5EF4-FFF2-40B4-BE49-F238E27FC236}">
                <a16:creationId xmlns:a16="http://schemas.microsoft.com/office/drawing/2014/main" id="{E8DD2F58-260B-1EB5-0684-7C3039E4F7A2}"/>
              </a:ext>
            </a:extLst>
          </p:cNvPr>
          <p:cNvGraphicFramePr>
            <a:graphicFrameLocks noGrp="1"/>
          </p:cNvGraphicFramePr>
          <p:nvPr>
            <p:custDataLst>
              <p:tags r:id="rId4"/>
            </p:custDataLst>
            <p:extLst>
              <p:ext uri="{D42A27DB-BD31-4B8C-83A1-F6EECF244321}">
                <p14:modId xmlns:p14="http://schemas.microsoft.com/office/powerpoint/2010/main" val="3649240660"/>
              </p:ext>
            </p:extLst>
          </p:nvPr>
        </p:nvGraphicFramePr>
        <p:xfrm>
          <a:off x="1661474" y="2786380"/>
          <a:ext cx="8127999" cy="1285240"/>
        </p:xfrm>
        <a:graphic>
          <a:graphicData uri="http://schemas.openxmlformats.org/drawingml/2006/table">
            <a:tbl>
              <a:tblPr firstRow="1" bandRow="1"/>
              <a:tblGrid>
                <a:gridCol w="2709333">
                  <a:extLst>
                    <a:ext uri="{9D8B030D-6E8A-4147-A177-3AD203B41FA5}">
                      <a16:colId xmlns:a16="http://schemas.microsoft.com/office/drawing/2014/main" val="1107889062"/>
                    </a:ext>
                  </a:extLst>
                </a:gridCol>
                <a:gridCol w="2709333">
                  <a:extLst>
                    <a:ext uri="{9D8B030D-6E8A-4147-A177-3AD203B41FA5}">
                      <a16:colId xmlns:a16="http://schemas.microsoft.com/office/drawing/2014/main" val="3317250168"/>
                    </a:ext>
                  </a:extLst>
                </a:gridCol>
                <a:gridCol w="2709333">
                  <a:extLst>
                    <a:ext uri="{9D8B030D-6E8A-4147-A177-3AD203B41FA5}">
                      <a16:colId xmlns:a16="http://schemas.microsoft.com/office/drawing/2014/main" val="1822228593"/>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CA" dirty="0"/>
                        <a:t>SOUMISSIONNAIRES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dirty="0"/>
                        <a:t>MONTANT (avant taxes)</a:t>
                      </a:r>
                    </a:p>
                    <a:p>
                      <a:pPr algn="ctr"/>
                      <a:r>
                        <a:rPr lang="fr-CA" dirty="0"/>
                        <a:t>OPTION 1</a:t>
                      </a:r>
                    </a:p>
                    <a:p>
                      <a:pPr algn="ctr"/>
                      <a:r>
                        <a:rPr lang="fr-CA" dirty="0"/>
                        <a:t>AVEC installation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dirty="0"/>
                        <a:t>MONTANT (avant taxes)</a:t>
                      </a:r>
                    </a:p>
                    <a:p>
                      <a:pPr algn="ctr"/>
                      <a:r>
                        <a:rPr lang="fr-CA" dirty="0"/>
                        <a:t>OPTION 2</a:t>
                      </a:r>
                    </a:p>
                    <a:p>
                      <a:pPr algn="ctr"/>
                      <a:r>
                        <a:rPr lang="fr-CA" dirty="0"/>
                        <a:t>SANS installation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2750755036"/>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CA" sz="1800" b="0" i="0" u="none" strike="noStrike" kern="1200" baseline="0" dirty="0">
                          <a:solidFill>
                            <a:schemeClr val="dk1"/>
                          </a:solidFill>
                          <a:latin typeface="+mn-lt"/>
                          <a:ea typeface="+mn-ea"/>
                          <a:cs typeface="+mn-cs"/>
                        </a:rPr>
                        <a:t>SIM Bâtiment d’acier </a:t>
                      </a:r>
                      <a:r>
                        <a:rPr lang="fr-CA" sz="1800" b="0" i="0" u="none" strike="noStrike" kern="1200" baseline="0" dirty="0" err="1">
                          <a:solidFill>
                            <a:schemeClr val="dk1"/>
                          </a:solidFill>
                          <a:latin typeface="+mn-lt"/>
                          <a:ea typeface="+mn-ea"/>
                          <a:cs typeface="+mn-cs"/>
                        </a:rPr>
                        <a:t>inc.</a:t>
                      </a:r>
                      <a:endParaRPr lang="fr-CA"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dirty="0"/>
                        <a:t>932 223 $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dirty="0"/>
                        <a:t>625 322 $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2480896260"/>
                  </a:ext>
                </a:extLst>
              </a:tr>
            </a:tbl>
          </a:graphicData>
        </a:graphic>
      </p:graphicFrame>
    </p:spTree>
    <p:extLst>
      <p:ext uri="{BB962C8B-B14F-4D97-AF65-F5344CB8AC3E}">
        <p14:creationId xmlns:p14="http://schemas.microsoft.com/office/powerpoint/2010/main" val="2642310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Appels d’offres (suite)</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10085181" y="5491714"/>
            <a:ext cx="1511948" cy="1018465"/>
          </a:xfrm>
          <a:prstGeom prst="rect">
            <a:avLst/>
          </a:prstGeom>
        </p:spPr>
      </p:pic>
      <p:sp>
        <p:nvSpPr>
          <p:cNvPr id="7" name="ZoneTexte 6">
            <a:extLst>
              <a:ext uri="{FF2B5EF4-FFF2-40B4-BE49-F238E27FC236}">
                <a16:creationId xmlns:a16="http://schemas.microsoft.com/office/drawing/2014/main" id="{1D9222C8-BC04-DD4F-E23F-63779363B1C5}"/>
              </a:ext>
            </a:extLst>
          </p:cNvPr>
          <p:cNvSpPr txBox="1"/>
          <p:nvPr>
            <p:custDataLst>
              <p:tags r:id="rId3"/>
            </p:custDataLst>
          </p:nvPr>
        </p:nvSpPr>
        <p:spPr>
          <a:xfrm>
            <a:off x="1661474" y="1342475"/>
            <a:ext cx="6094428" cy="369332"/>
          </a:xfrm>
          <a:prstGeom prst="rect">
            <a:avLst/>
          </a:prstGeom>
          <a:noFill/>
        </p:spPr>
        <p:txBody>
          <a:bodyPr wrap="square">
            <a:spAutoFit/>
          </a:bodyPr>
          <a:lstStyle/>
          <a:p>
            <a:r>
              <a:rPr lang="fr-CA" dirty="0"/>
              <a:t>Structure de toit préfabriquée </a:t>
            </a:r>
          </a:p>
        </p:txBody>
      </p:sp>
      <p:pic>
        <p:nvPicPr>
          <p:cNvPr id="3" name="Image 2">
            <a:extLst>
              <a:ext uri="{FF2B5EF4-FFF2-40B4-BE49-F238E27FC236}">
                <a16:creationId xmlns:a16="http://schemas.microsoft.com/office/drawing/2014/main" id="{F69EC1B3-6F5E-3935-B232-2B07B2DD7A3B}"/>
              </a:ext>
            </a:extLst>
          </p:cNvPr>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1783875" y="1837170"/>
            <a:ext cx="7859559" cy="4658768"/>
          </a:xfrm>
          <a:prstGeom prst="rect">
            <a:avLst/>
          </a:prstGeom>
        </p:spPr>
      </p:pic>
    </p:spTree>
    <p:extLst>
      <p:ext uri="{BB962C8B-B14F-4D97-AF65-F5344CB8AC3E}">
        <p14:creationId xmlns:p14="http://schemas.microsoft.com/office/powerpoint/2010/main" val="3860375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Premiers plans</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560281" y="1261712"/>
            <a:ext cx="10591628" cy="400110"/>
          </a:xfrm>
          <a:prstGeom prst="rect">
            <a:avLst/>
          </a:prstGeom>
          <a:noFill/>
        </p:spPr>
        <p:txBody>
          <a:bodyPr wrap="square" rtlCol="0">
            <a:spAutoFit/>
          </a:bodyPr>
          <a:lstStyle/>
          <a:p>
            <a:r>
              <a:rPr lang="fr-CA" sz="2000" b="1" dirty="0"/>
              <a:t>Juillet 2016 </a:t>
            </a:r>
            <a:r>
              <a:rPr lang="fr-CA" sz="2000" dirty="0"/>
              <a:t>- Des plans d'une structure de toit sont réalisés par Mario Allard Architecte</a:t>
            </a:r>
            <a:r>
              <a:rPr lang="fr-CA" dirty="0"/>
              <a:t>.</a:t>
            </a:r>
          </a:p>
        </p:txBody>
      </p:sp>
      <p:pic>
        <p:nvPicPr>
          <p:cNvPr id="6" name="Image 5">
            <a:extLst>
              <a:ext uri="{FF2B5EF4-FFF2-40B4-BE49-F238E27FC236}">
                <a16:creationId xmlns:a16="http://schemas.microsoft.com/office/drawing/2014/main" id="{787D833B-C022-355E-E4D6-17F8874B9FE7}"/>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1871017" y="1835060"/>
            <a:ext cx="7768814" cy="5022940"/>
          </a:xfrm>
          <a:prstGeom prst="rect">
            <a:avLst/>
          </a:prstGeom>
        </p:spPr>
      </p:pic>
      <p:pic>
        <p:nvPicPr>
          <p:cNvPr id="9" name="Image 8" descr="Une image contenant Graphique, graphisme, capture d’écran, conception&#10;&#10;Description générée automatiquement">
            <a:extLst>
              <a:ext uri="{FF2B5EF4-FFF2-40B4-BE49-F238E27FC236}">
                <a16:creationId xmlns:a16="http://schemas.microsoft.com/office/drawing/2014/main" id="{55011CA9-BF44-DB77-190B-E5EB24926B18}"/>
              </a:ext>
            </a:extLst>
          </p:cNvPr>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9725823" y="4661809"/>
            <a:ext cx="2223247" cy="1500650"/>
          </a:xfrm>
          <a:prstGeom prst="rect">
            <a:avLst/>
          </a:prstGeom>
        </p:spPr>
      </p:pic>
    </p:spTree>
    <p:extLst>
      <p:ext uri="{BB962C8B-B14F-4D97-AF65-F5344CB8AC3E}">
        <p14:creationId xmlns:p14="http://schemas.microsoft.com/office/powerpoint/2010/main" val="3168259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Appels d’offres (suite)</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10085181" y="5491714"/>
            <a:ext cx="1511948" cy="1018465"/>
          </a:xfrm>
          <a:prstGeom prst="rect">
            <a:avLst/>
          </a:prstGeom>
        </p:spPr>
      </p:pic>
      <p:sp>
        <p:nvSpPr>
          <p:cNvPr id="7" name="ZoneTexte 6">
            <a:extLst>
              <a:ext uri="{FF2B5EF4-FFF2-40B4-BE49-F238E27FC236}">
                <a16:creationId xmlns:a16="http://schemas.microsoft.com/office/drawing/2014/main" id="{1D9222C8-BC04-DD4F-E23F-63779363B1C5}"/>
              </a:ext>
            </a:extLst>
          </p:cNvPr>
          <p:cNvSpPr txBox="1"/>
          <p:nvPr>
            <p:custDataLst>
              <p:tags r:id="rId3"/>
            </p:custDataLst>
          </p:nvPr>
        </p:nvSpPr>
        <p:spPr>
          <a:xfrm>
            <a:off x="1661474" y="1342475"/>
            <a:ext cx="6094428" cy="369332"/>
          </a:xfrm>
          <a:prstGeom prst="rect">
            <a:avLst/>
          </a:prstGeom>
          <a:noFill/>
        </p:spPr>
        <p:txBody>
          <a:bodyPr wrap="square">
            <a:spAutoFit/>
          </a:bodyPr>
          <a:lstStyle/>
          <a:p>
            <a:r>
              <a:rPr lang="fr-CA" dirty="0"/>
              <a:t>Structure de toit préfabriquée </a:t>
            </a:r>
          </a:p>
        </p:txBody>
      </p:sp>
      <p:pic>
        <p:nvPicPr>
          <p:cNvPr id="2" name="Image 1">
            <a:extLst>
              <a:ext uri="{FF2B5EF4-FFF2-40B4-BE49-F238E27FC236}">
                <a16:creationId xmlns:a16="http://schemas.microsoft.com/office/drawing/2014/main" id="{4C9963E1-2E98-F645-864E-AC27742B49C5}"/>
              </a:ext>
            </a:extLst>
          </p:cNvPr>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1897930" y="1926516"/>
            <a:ext cx="7755118" cy="4483428"/>
          </a:xfrm>
          <a:prstGeom prst="rect">
            <a:avLst/>
          </a:prstGeom>
        </p:spPr>
      </p:pic>
    </p:spTree>
    <p:extLst>
      <p:ext uri="{BB962C8B-B14F-4D97-AF65-F5344CB8AC3E}">
        <p14:creationId xmlns:p14="http://schemas.microsoft.com/office/powerpoint/2010/main" val="2309758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Appels d’offres (suite)</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337596" y="1415397"/>
            <a:ext cx="11259533" cy="369332"/>
          </a:xfrm>
          <a:prstGeom prst="rect">
            <a:avLst/>
          </a:prstGeom>
          <a:noFill/>
        </p:spPr>
        <p:txBody>
          <a:bodyPr wrap="square" rtlCol="0">
            <a:spAutoFit/>
          </a:bodyPr>
          <a:lstStyle/>
          <a:p>
            <a:pPr lvl="2"/>
            <a:r>
              <a:rPr lang="fr-CA" dirty="0"/>
              <a:t>Module de jeux intégré pour les 2-5 ans et les 6-12 ans </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10085181" y="5491714"/>
            <a:ext cx="1511948" cy="1018465"/>
          </a:xfrm>
          <a:prstGeom prst="rect">
            <a:avLst/>
          </a:prstGeom>
        </p:spPr>
      </p:pic>
      <p:pic>
        <p:nvPicPr>
          <p:cNvPr id="3" name="Image 2">
            <a:extLst>
              <a:ext uri="{FF2B5EF4-FFF2-40B4-BE49-F238E27FC236}">
                <a16:creationId xmlns:a16="http://schemas.microsoft.com/office/drawing/2014/main" id="{40F6E2E2-45B9-528F-F34E-8CB30B81D8B4}"/>
              </a:ext>
            </a:extLst>
          </p:cNvPr>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a:off x="1135451" y="1982774"/>
            <a:ext cx="6443700" cy="4427170"/>
          </a:xfrm>
          <a:prstGeom prst="rect">
            <a:avLst/>
          </a:prstGeom>
        </p:spPr>
      </p:pic>
      <p:graphicFrame>
        <p:nvGraphicFramePr>
          <p:cNvPr id="4" name="Tableau 3">
            <a:extLst>
              <a:ext uri="{FF2B5EF4-FFF2-40B4-BE49-F238E27FC236}">
                <a16:creationId xmlns:a16="http://schemas.microsoft.com/office/drawing/2014/main" id="{8D69B180-733C-37E7-604B-A42ED9E793B7}"/>
              </a:ext>
            </a:extLst>
          </p:cNvPr>
          <p:cNvGraphicFramePr>
            <a:graphicFrameLocks noGrp="1"/>
          </p:cNvGraphicFramePr>
          <p:nvPr>
            <p:custDataLst>
              <p:tags r:id="rId5"/>
            </p:custDataLst>
            <p:extLst>
              <p:ext uri="{D42A27DB-BD31-4B8C-83A1-F6EECF244321}">
                <p14:modId xmlns:p14="http://schemas.microsoft.com/office/powerpoint/2010/main" val="2157831236"/>
              </p:ext>
            </p:extLst>
          </p:nvPr>
        </p:nvGraphicFramePr>
        <p:xfrm>
          <a:off x="7685267" y="2111990"/>
          <a:ext cx="4073772" cy="2225040"/>
        </p:xfrm>
        <a:graphic>
          <a:graphicData uri="http://schemas.openxmlformats.org/drawingml/2006/table">
            <a:tbl>
              <a:tblPr firstRow="1" bandRow="1"/>
              <a:tblGrid>
                <a:gridCol w="608923">
                  <a:extLst>
                    <a:ext uri="{9D8B030D-6E8A-4147-A177-3AD203B41FA5}">
                      <a16:colId xmlns:a16="http://schemas.microsoft.com/office/drawing/2014/main" val="640392293"/>
                    </a:ext>
                  </a:extLst>
                </a:gridCol>
                <a:gridCol w="3464849">
                  <a:extLst>
                    <a:ext uri="{9D8B030D-6E8A-4147-A177-3AD203B41FA5}">
                      <a16:colId xmlns:a16="http://schemas.microsoft.com/office/drawing/2014/main" val="352232065"/>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fr-CA" dirty="0"/>
                        <a:t>No</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dirty="0"/>
                        <a:t>Description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97162359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CA" dirty="0"/>
                        <a:t>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dirty="0"/>
                        <a:t>Ruban d’escalade, 3 panneaux</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48735308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CA" dirty="0"/>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dirty="0"/>
                        <a:t>Dôme multisensoriel – moyen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961520538"/>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CA" dirty="0"/>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dirty="0"/>
                        <a:t>Balançoire inclusive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803244156"/>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CA" dirty="0"/>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dirty="0"/>
                        <a:t>Soucoupe « fusion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62994752"/>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CA" dirty="0"/>
                        <a:t>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dirty="0"/>
                        <a:t>Tourniquet en solo avec poignées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701008604"/>
                  </a:ext>
                </a:extLst>
              </a:tr>
            </a:tbl>
          </a:graphicData>
        </a:graphic>
      </p:graphicFrame>
    </p:spTree>
    <p:extLst>
      <p:ext uri="{BB962C8B-B14F-4D97-AF65-F5344CB8AC3E}">
        <p14:creationId xmlns:p14="http://schemas.microsoft.com/office/powerpoint/2010/main" val="1742365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Appels d’offres (suite)</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337596" y="1415397"/>
            <a:ext cx="11259533" cy="369332"/>
          </a:xfrm>
          <a:prstGeom prst="rect">
            <a:avLst/>
          </a:prstGeom>
          <a:noFill/>
        </p:spPr>
        <p:txBody>
          <a:bodyPr wrap="square" rtlCol="0">
            <a:spAutoFit/>
          </a:bodyPr>
          <a:lstStyle/>
          <a:p>
            <a:pPr lvl="2"/>
            <a:r>
              <a:rPr lang="fr-CA" dirty="0"/>
              <a:t>Modulaires de parc à planches à roulettes </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10085181" y="5491714"/>
            <a:ext cx="1511948" cy="1018465"/>
          </a:xfrm>
          <a:prstGeom prst="rect">
            <a:avLst/>
          </a:prstGeom>
        </p:spPr>
      </p:pic>
      <p:pic>
        <p:nvPicPr>
          <p:cNvPr id="5" name="Image 4">
            <a:extLst>
              <a:ext uri="{FF2B5EF4-FFF2-40B4-BE49-F238E27FC236}">
                <a16:creationId xmlns:a16="http://schemas.microsoft.com/office/drawing/2014/main" id="{84FD049E-225F-594D-AEFF-1249D12A041B}"/>
              </a:ext>
            </a:extLst>
          </p:cNvPr>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1629406" y="2211870"/>
            <a:ext cx="7651143" cy="4413887"/>
          </a:xfrm>
          <a:prstGeom prst="rect">
            <a:avLst/>
          </a:prstGeom>
        </p:spPr>
      </p:pic>
    </p:spTree>
    <p:extLst>
      <p:ext uri="{BB962C8B-B14F-4D97-AF65-F5344CB8AC3E}">
        <p14:creationId xmlns:p14="http://schemas.microsoft.com/office/powerpoint/2010/main" val="1179128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Appels d’offres (suite)</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2"/>
            </p:custDataLst>
          </p:nvPr>
        </p:nvPicPr>
        <p:blipFill>
          <a:blip r:embed="rId8" cstate="email">
            <a:extLst>
              <a:ext uri="{28A0092B-C50C-407E-A947-70E740481C1C}">
                <a14:useLocalDpi xmlns:a14="http://schemas.microsoft.com/office/drawing/2010/main"/>
              </a:ext>
            </a:extLst>
          </a:blip>
          <a:stretch>
            <a:fillRect/>
          </a:stretch>
        </p:blipFill>
        <p:spPr>
          <a:xfrm>
            <a:off x="10085181" y="5491714"/>
            <a:ext cx="1511948" cy="1018465"/>
          </a:xfrm>
          <a:prstGeom prst="rect">
            <a:avLst/>
          </a:prstGeom>
        </p:spPr>
      </p:pic>
      <p:pic>
        <p:nvPicPr>
          <p:cNvPr id="3" name="Image 2">
            <a:extLst>
              <a:ext uri="{FF2B5EF4-FFF2-40B4-BE49-F238E27FC236}">
                <a16:creationId xmlns:a16="http://schemas.microsoft.com/office/drawing/2014/main" id="{7B0BC84F-6419-D975-FB4B-CCA629A031CD}"/>
              </a:ext>
            </a:extLst>
          </p:cNvPr>
          <p:cNvPicPr>
            <a:picLocks noChangeAspect="1"/>
          </p:cNvPicPr>
          <p:nvPr>
            <p:custDataLst>
              <p:tags r:id="rId3"/>
            </p:custDataLst>
          </p:nvPr>
        </p:nvPicPr>
        <p:blipFill>
          <a:blip r:embed="rId9" cstate="email">
            <a:extLst>
              <a:ext uri="{28A0092B-C50C-407E-A947-70E740481C1C}">
                <a14:useLocalDpi xmlns:a14="http://schemas.microsoft.com/office/drawing/2010/main"/>
              </a:ext>
            </a:extLst>
          </a:blip>
          <a:stretch>
            <a:fillRect/>
          </a:stretch>
        </p:blipFill>
        <p:spPr>
          <a:xfrm>
            <a:off x="314271" y="2018997"/>
            <a:ext cx="8203206" cy="4491182"/>
          </a:xfrm>
          <a:prstGeom prst="rect">
            <a:avLst/>
          </a:prstGeom>
        </p:spPr>
      </p:pic>
      <p:sp>
        <p:nvSpPr>
          <p:cNvPr id="7" name="ZoneTexte 6">
            <a:extLst>
              <a:ext uri="{FF2B5EF4-FFF2-40B4-BE49-F238E27FC236}">
                <a16:creationId xmlns:a16="http://schemas.microsoft.com/office/drawing/2014/main" id="{1D9222C8-BC04-DD4F-E23F-63779363B1C5}"/>
              </a:ext>
            </a:extLst>
          </p:cNvPr>
          <p:cNvSpPr txBox="1"/>
          <p:nvPr>
            <p:custDataLst>
              <p:tags r:id="rId4"/>
            </p:custDataLst>
          </p:nvPr>
        </p:nvSpPr>
        <p:spPr>
          <a:xfrm>
            <a:off x="1661475" y="1455597"/>
            <a:ext cx="6094428" cy="369332"/>
          </a:xfrm>
          <a:prstGeom prst="rect">
            <a:avLst/>
          </a:prstGeom>
          <a:noFill/>
        </p:spPr>
        <p:txBody>
          <a:bodyPr wrap="square">
            <a:spAutoFit/>
          </a:bodyPr>
          <a:lstStyle/>
          <a:p>
            <a:r>
              <a:rPr lang="fr-CA" dirty="0"/>
              <a:t>Module d’escalade et hébertisme </a:t>
            </a:r>
          </a:p>
        </p:txBody>
      </p:sp>
      <p:graphicFrame>
        <p:nvGraphicFramePr>
          <p:cNvPr id="9" name="Tableau 8">
            <a:extLst>
              <a:ext uri="{FF2B5EF4-FFF2-40B4-BE49-F238E27FC236}">
                <a16:creationId xmlns:a16="http://schemas.microsoft.com/office/drawing/2014/main" id="{AC5AC975-200B-1B7B-E739-65659123C339}"/>
              </a:ext>
            </a:extLst>
          </p:cNvPr>
          <p:cNvGraphicFramePr>
            <a:graphicFrameLocks noGrp="1"/>
          </p:cNvGraphicFramePr>
          <p:nvPr>
            <p:custDataLst>
              <p:tags r:id="rId5"/>
            </p:custDataLst>
            <p:extLst>
              <p:ext uri="{D42A27DB-BD31-4B8C-83A1-F6EECF244321}">
                <p14:modId xmlns:p14="http://schemas.microsoft.com/office/powerpoint/2010/main" val="190970323"/>
              </p:ext>
            </p:extLst>
          </p:nvPr>
        </p:nvGraphicFramePr>
        <p:xfrm>
          <a:off x="8670302" y="2504359"/>
          <a:ext cx="3377153" cy="2392680"/>
        </p:xfrm>
        <a:graphic>
          <a:graphicData uri="http://schemas.openxmlformats.org/drawingml/2006/table">
            <a:tbl>
              <a:tblPr firstRow="1" bandRow="1"/>
              <a:tblGrid>
                <a:gridCol w="480516">
                  <a:extLst>
                    <a:ext uri="{9D8B030D-6E8A-4147-A177-3AD203B41FA5}">
                      <a16:colId xmlns:a16="http://schemas.microsoft.com/office/drawing/2014/main" val="4186906572"/>
                    </a:ext>
                  </a:extLst>
                </a:gridCol>
                <a:gridCol w="2896637">
                  <a:extLst>
                    <a:ext uri="{9D8B030D-6E8A-4147-A177-3AD203B41FA5}">
                      <a16:colId xmlns:a16="http://schemas.microsoft.com/office/drawing/2014/main" val="1613041596"/>
                    </a:ext>
                  </a:extLst>
                </a:gridCol>
              </a:tblGrid>
              <a:tr h="24638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fr-CA" dirty="0"/>
                        <a:t>No</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dirty="0"/>
                        <a:t>Description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78796742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CA" dirty="0"/>
                        <a:t>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dirty="0"/>
                        <a:t>Traverse de géants – 24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230750767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CA" dirty="0"/>
                        <a:t>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dirty="0"/>
                        <a:t>Trampoline 78’’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738584263"/>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CA" dirty="0"/>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dirty="0"/>
                        <a:t>Ensemble de murs d’escalade rochers 8’ – 10’ – 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636895156"/>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CA" dirty="0"/>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dirty="0"/>
                        <a:t>« Slackline » - 18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60254758"/>
                  </a:ext>
                </a:extLst>
              </a:tr>
            </a:tbl>
          </a:graphicData>
        </a:graphic>
      </p:graphicFrame>
    </p:spTree>
    <p:extLst>
      <p:ext uri="{BB962C8B-B14F-4D97-AF65-F5344CB8AC3E}">
        <p14:creationId xmlns:p14="http://schemas.microsoft.com/office/powerpoint/2010/main" val="3976224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Appels d’offres – aménagement du site prévu</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10085181" y="5491714"/>
            <a:ext cx="1511948" cy="1018465"/>
          </a:xfrm>
          <a:prstGeom prst="rect">
            <a:avLst/>
          </a:prstGeom>
        </p:spPr>
      </p:pic>
      <p:pic>
        <p:nvPicPr>
          <p:cNvPr id="4" name="Image 3">
            <a:extLst>
              <a:ext uri="{FF2B5EF4-FFF2-40B4-BE49-F238E27FC236}">
                <a16:creationId xmlns:a16="http://schemas.microsoft.com/office/drawing/2014/main" id="{90CC1EF0-D5F7-252E-6796-C408DF65696A}"/>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986672" y="1455055"/>
            <a:ext cx="8986887" cy="5055124"/>
          </a:xfrm>
          <a:prstGeom prst="rect">
            <a:avLst/>
          </a:prstGeom>
        </p:spPr>
      </p:pic>
    </p:spTree>
    <p:extLst>
      <p:ext uri="{BB962C8B-B14F-4D97-AF65-F5344CB8AC3E}">
        <p14:creationId xmlns:p14="http://schemas.microsoft.com/office/powerpoint/2010/main" val="3405294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Appels d’offres – aménagement prévu - garage</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10085181" y="5491714"/>
            <a:ext cx="1511948" cy="1018465"/>
          </a:xfrm>
          <a:prstGeom prst="rect">
            <a:avLst/>
          </a:prstGeom>
        </p:spPr>
      </p:pic>
      <p:pic>
        <p:nvPicPr>
          <p:cNvPr id="2" name="Image 1">
            <a:extLst>
              <a:ext uri="{FF2B5EF4-FFF2-40B4-BE49-F238E27FC236}">
                <a16:creationId xmlns:a16="http://schemas.microsoft.com/office/drawing/2014/main" id="{4226824C-49FD-4E4E-394F-434165610E57}"/>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1696673" y="1922091"/>
            <a:ext cx="8798653" cy="3142968"/>
          </a:xfrm>
          <a:prstGeom prst="rect">
            <a:avLst/>
          </a:prstGeom>
        </p:spPr>
      </p:pic>
    </p:spTree>
    <p:extLst>
      <p:ext uri="{BB962C8B-B14F-4D97-AF65-F5344CB8AC3E}">
        <p14:creationId xmlns:p14="http://schemas.microsoft.com/office/powerpoint/2010/main" val="2527473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Nouvel estimé budgétaire</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10085181" y="5491714"/>
            <a:ext cx="1511948" cy="1018465"/>
          </a:xfrm>
          <a:prstGeom prst="rect">
            <a:avLst/>
          </a:prstGeom>
        </p:spPr>
      </p:pic>
      <p:sp>
        <p:nvSpPr>
          <p:cNvPr id="4" name="ZoneTexte 3">
            <a:extLst>
              <a:ext uri="{FF2B5EF4-FFF2-40B4-BE49-F238E27FC236}">
                <a16:creationId xmlns:a16="http://schemas.microsoft.com/office/drawing/2014/main" id="{49A7D7F0-9F46-E096-0F74-10A91F5ECC46}"/>
              </a:ext>
            </a:extLst>
          </p:cNvPr>
          <p:cNvSpPr txBox="1"/>
          <p:nvPr>
            <p:custDataLst>
              <p:tags r:id="rId3"/>
            </p:custDataLst>
          </p:nvPr>
        </p:nvSpPr>
        <p:spPr>
          <a:xfrm>
            <a:off x="282804" y="1508537"/>
            <a:ext cx="11802359" cy="923330"/>
          </a:xfrm>
          <a:prstGeom prst="rect">
            <a:avLst/>
          </a:prstGeom>
          <a:noFill/>
        </p:spPr>
        <p:txBody>
          <a:bodyPr wrap="square">
            <a:spAutoFit/>
          </a:bodyPr>
          <a:lstStyle/>
          <a:p>
            <a:r>
              <a:rPr lang="fr-CA" b="1" dirty="0"/>
              <a:t>Avril 2024 </a:t>
            </a:r>
            <a:r>
              <a:rPr lang="fr-CA" dirty="0"/>
              <a:t>- Le nouvel estimé budgétaire du projet par PLA Architectes, en incluant des soumissions reçues à date :</a:t>
            </a:r>
          </a:p>
          <a:p>
            <a:endParaRPr lang="fr-CA" dirty="0"/>
          </a:p>
          <a:p>
            <a:endParaRPr lang="fr-CA" dirty="0"/>
          </a:p>
        </p:txBody>
      </p:sp>
      <p:graphicFrame>
        <p:nvGraphicFramePr>
          <p:cNvPr id="5" name="Tableau 4">
            <a:extLst>
              <a:ext uri="{FF2B5EF4-FFF2-40B4-BE49-F238E27FC236}">
                <a16:creationId xmlns:a16="http://schemas.microsoft.com/office/drawing/2014/main" id="{019D35DE-6E73-AAED-0E6D-655FC7C0E394}"/>
              </a:ext>
            </a:extLst>
          </p:cNvPr>
          <p:cNvGraphicFramePr>
            <a:graphicFrameLocks noGrp="1"/>
          </p:cNvGraphicFramePr>
          <p:nvPr>
            <p:custDataLst>
              <p:tags r:id="rId4"/>
            </p:custDataLst>
            <p:extLst>
              <p:ext uri="{D42A27DB-BD31-4B8C-83A1-F6EECF244321}">
                <p14:modId xmlns:p14="http://schemas.microsoft.com/office/powerpoint/2010/main" val="294439957"/>
              </p:ext>
            </p:extLst>
          </p:nvPr>
        </p:nvGraphicFramePr>
        <p:xfrm>
          <a:off x="2623074" y="2085550"/>
          <a:ext cx="5700214" cy="4177760"/>
        </p:xfrm>
        <a:graphic>
          <a:graphicData uri="http://schemas.openxmlformats.org/drawingml/2006/table">
            <a:tbl>
              <a:tblPr firstRow="1" bandRow="1"/>
              <a:tblGrid>
                <a:gridCol w="2833796">
                  <a:extLst>
                    <a:ext uri="{9D8B030D-6E8A-4147-A177-3AD203B41FA5}">
                      <a16:colId xmlns:a16="http://schemas.microsoft.com/office/drawing/2014/main" val="715842471"/>
                    </a:ext>
                  </a:extLst>
                </a:gridCol>
                <a:gridCol w="2866418">
                  <a:extLst>
                    <a:ext uri="{9D8B030D-6E8A-4147-A177-3AD203B41FA5}">
                      <a16:colId xmlns:a16="http://schemas.microsoft.com/office/drawing/2014/main" val="3627887522"/>
                    </a:ext>
                  </a:extLst>
                </a:gridCol>
              </a:tblGrid>
              <a:tr h="5222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400" dirty="0"/>
                        <a:t>FINANCEMENT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4098633093"/>
                  </a:ext>
                </a:extLst>
              </a:tr>
              <a:tr h="5222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2400" b="1" i="0" u="none" strike="noStrike" dirty="0">
                          <a:solidFill>
                            <a:srgbClr val="000000"/>
                          </a:solidFill>
                          <a:effectLst/>
                          <a:latin typeface="Aptos Narrow" panose="020B0004020202020204" pitchFamily="34" charset="0"/>
                        </a:rPr>
                        <a:t>Coûts estimés</a:t>
                      </a:r>
                    </a:p>
                  </a:txBody>
                  <a:tcPr marL="7620" marR="7620" marT="762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CA" sz="2400" b="0" i="0" u="none" strike="noStrike" dirty="0">
                          <a:solidFill>
                            <a:srgbClr val="000000"/>
                          </a:solidFill>
                          <a:effectLst/>
                          <a:latin typeface="Aptos Narrow" panose="020B0004020202020204" pitchFamily="34" charset="0"/>
                        </a:rPr>
                        <a:t> </a:t>
                      </a:r>
                      <a:r>
                        <a:rPr lang="fr-CA" sz="2400" b="1" i="0" u="none" strike="noStrike" dirty="0">
                          <a:solidFill>
                            <a:srgbClr val="000000"/>
                          </a:solidFill>
                          <a:effectLst/>
                          <a:latin typeface="Aptos Narrow" panose="020B0004020202020204" pitchFamily="34" charset="0"/>
                        </a:rPr>
                        <a:t>5 675 999 $ </a:t>
                      </a:r>
                    </a:p>
                  </a:txBody>
                  <a:tcPr marL="7620" marR="7620" marT="762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12592153"/>
                  </a:ext>
                </a:extLst>
              </a:tr>
              <a:tr h="5222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2400" b="0" i="0" u="none" strike="noStrike" dirty="0">
                          <a:solidFill>
                            <a:srgbClr val="000000"/>
                          </a:solidFill>
                          <a:effectLst/>
                          <a:latin typeface="Aptos Narrow" panose="020B0004020202020204" pitchFamily="34" charset="0"/>
                        </a:rPr>
                        <a:t>Financement</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endParaRPr lang="fr-CA" sz="2400" b="0" i="0" u="none" strike="noStrike" dirty="0">
                        <a:solidFill>
                          <a:srgbClr val="000000"/>
                        </a:solidFill>
                        <a:effectLst/>
                        <a:latin typeface="Aptos Narrow" panose="020B0004020202020204" pitchFamily="34" charset="0"/>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143741535"/>
                  </a:ext>
                </a:extLst>
              </a:tr>
              <a:tr h="5222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2400" b="0" i="1" u="none" strike="noStrike" dirty="0">
                          <a:solidFill>
                            <a:srgbClr val="000000"/>
                          </a:solidFill>
                          <a:effectLst/>
                          <a:latin typeface="Aptos Narrow" panose="020B0004020202020204" pitchFamily="34" charset="0"/>
                        </a:rPr>
                        <a:t>Subvention</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CA" sz="2400" b="0" i="0" u="none" strike="noStrike" dirty="0">
                          <a:solidFill>
                            <a:srgbClr val="000000"/>
                          </a:solidFill>
                          <a:effectLst/>
                          <a:latin typeface="Aptos Narrow" panose="020B0004020202020204" pitchFamily="34" charset="0"/>
                        </a:rPr>
                        <a:t>2 185 565 $ </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487952774"/>
                  </a:ext>
                </a:extLst>
              </a:tr>
              <a:tr h="5222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2400" b="0" i="1" u="none" strike="noStrike" dirty="0">
                          <a:solidFill>
                            <a:srgbClr val="000000"/>
                          </a:solidFill>
                          <a:effectLst/>
                          <a:latin typeface="Aptos Narrow" panose="020B0004020202020204" pitchFamily="34" charset="0"/>
                        </a:rPr>
                        <a:t>Fonds de parcs</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CA" sz="2400" b="0" i="0" u="none" strike="noStrike" dirty="0">
                          <a:solidFill>
                            <a:srgbClr val="000000"/>
                          </a:solidFill>
                          <a:effectLst/>
                          <a:latin typeface="Aptos Narrow" panose="020B0004020202020204" pitchFamily="34" charset="0"/>
                        </a:rPr>
                        <a:t>785 000 $ </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07899246"/>
                  </a:ext>
                </a:extLst>
              </a:tr>
              <a:tr h="5222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2400" b="0" i="1" u="none" strike="noStrike" dirty="0">
                          <a:solidFill>
                            <a:srgbClr val="000000"/>
                          </a:solidFill>
                          <a:effectLst/>
                          <a:latin typeface="Aptos Narrow" panose="020B0004020202020204" pitchFamily="34" charset="0"/>
                        </a:rPr>
                        <a:t>Surplus</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CA" sz="2400" b="0" i="0" u="none" strike="noStrike" dirty="0">
                          <a:solidFill>
                            <a:srgbClr val="000000"/>
                          </a:solidFill>
                          <a:effectLst/>
                          <a:latin typeface="Aptos Narrow" panose="020B0004020202020204" pitchFamily="34" charset="0"/>
                        </a:rPr>
                        <a:t>279 488 $ </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2046363319"/>
                  </a:ext>
                </a:extLst>
              </a:tr>
              <a:tr h="5222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2400" b="0" i="1" u="none" strike="noStrike" dirty="0">
                          <a:solidFill>
                            <a:srgbClr val="000000"/>
                          </a:solidFill>
                          <a:effectLst/>
                          <a:latin typeface="Aptos Narrow" panose="020B0004020202020204" pitchFamily="34" charset="0"/>
                        </a:rPr>
                        <a:t>Règlement d'emprunt</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CA" sz="2400" b="0" i="0" u="none" strike="noStrike" dirty="0">
                          <a:solidFill>
                            <a:srgbClr val="000000"/>
                          </a:solidFill>
                          <a:effectLst/>
                          <a:latin typeface="Aptos Narrow" panose="020B0004020202020204" pitchFamily="34" charset="0"/>
                        </a:rPr>
                        <a:t>2 425 946 $ </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4286107597"/>
                  </a:ext>
                </a:extLst>
              </a:tr>
              <a:tr h="5222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2400" b="0" i="0" u="none" strike="noStrike" dirty="0">
                          <a:solidFill>
                            <a:srgbClr val="000000"/>
                          </a:solidFill>
                          <a:effectLst/>
                          <a:latin typeface="Aptos Narrow" panose="020B0004020202020204" pitchFamily="34" charset="0"/>
                        </a:rPr>
                        <a:t>TOTAL</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CA" sz="2400" b="0" i="0" u="none" strike="noStrike" dirty="0">
                          <a:solidFill>
                            <a:srgbClr val="000000"/>
                          </a:solidFill>
                          <a:effectLst/>
                          <a:latin typeface="Aptos Narrow" panose="020B0004020202020204" pitchFamily="34" charset="0"/>
                        </a:rPr>
                        <a:t>5 675 999 $ </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2173574520"/>
                  </a:ext>
                </a:extLst>
              </a:tr>
            </a:tbl>
          </a:graphicData>
        </a:graphic>
      </p:graphicFrame>
    </p:spTree>
    <p:extLst>
      <p:ext uri="{BB962C8B-B14F-4D97-AF65-F5344CB8AC3E}">
        <p14:creationId xmlns:p14="http://schemas.microsoft.com/office/powerpoint/2010/main" val="1214474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Nouvel estimé budgétaire (suite)</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10085181" y="5491714"/>
            <a:ext cx="1511948" cy="1018465"/>
          </a:xfrm>
          <a:prstGeom prst="rect">
            <a:avLst/>
          </a:prstGeom>
        </p:spPr>
      </p:pic>
      <p:graphicFrame>
        <p:nvGraphicFramePr>
          <p:cNvPr id="5" name="Tableau 4">
            <a:extLst>
              <a:ext uri="{FF2B5EF4-FFF2-40B4-BE49-F238E27FC236}">
                <a16:creationId xmlns:a16="http://schemas.microsoft.com/office/drawing/2014/main" id="{019D35DE-6E73-AAED-0E6D-655FC7C0E394}"/>
              </a:ext>
            </a:extLst>
          </p:cNvPr>
          <p:cNvGraphicFramePr>
            <a:graphicFrameLocks noGrp="1"/>
          </p:cNvGraphicFramePr>
          <p:nvPr>
            <p:custDataLst>
              <p:tags r:id="rId3"/>
            </p:custDataLst>
            <p:extLst>
              <p:ext uri="{D42A27DB-BD31-4B8C-83A1-F6EECF244321}">
                <p14:modId xmlns:p14="http://schemas.microsoft.com/office/powerpoint/2010/main" val="1989954299"/>
              </p:ext>
            </p:extLst>
          </p:nvPr>
        </p:nvGraphicFramePr>
        <p:xfrm>
          <a:off x="1291471" y="1294421"/>
          <a:ext cx="8793709" cy="4916900"/>
        </p:xfrm>
        <a:graphic>
          <a:graphicData uri="http://schemas.openxmlformats.org/drawingml/2006/table">
            <a:tbl>
              <a:tblPr firstRow="1" bandRow="1"/>
              <a:tblGrid>
                <a:gridCol w="7145519">
                  <a:extLst>
                    <a:ext uri="{9D8B030D-6E8A-4147-A177-3AD203B41FA5}">
                      <a16:colId xmlns:a16="http://schemas.microsoft.com/office/drawing/2014/main" val="715842471"/>
                    </a:ext>
                  </a:extLst>
                </a:gridCol>
                <a:gridCol w="1648190">
                  <a:extLst>
                    <a:ext uri="{9D8B030D-6E8A-4147-A177-3AD203B41FA5}">
                      <a16:colId xmlns:a16="http://schemas.microsoft.com/office/drawing/2014/main" val="3627887522"/>
                    </a:ext>
                  </a:extLst>
                </a:gridCol>
              </a:tblGrid>
              <a:tr h="522220">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400" dirty="0"/>
                        <a:t>FINANCEMENT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4098633093"/>
                  </a:ext>
                </a:extLst>
              </a:tr>
              <a:tr h="5222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2400" b="1" i="0" u="none" strike="noStrike" dirty="0">
                          <a:solidFill>
                            <a:srgbClr val="000000"/>
                          </a:solidFill>
                          <a:effectLst/>
                          <a:latin typeface="Aptos Narrow" panose="020B0004020202020204" pitchFamily="34" charset="0"/>
                        </a:rPr>
                        <a:t>Coûts estimés</a:t>
                      </a:r>
                    </a:p>
                  </a:txBody>
                  <a:tcPr marL="7620" marR="7620" marT="762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CA" sz="2400" b="0" i="0" u="none" strike="noStrike" dirty="0">
                          <a:solidFill>
                            <a:srgbClr val="000000"/>
                          </a:solidFill>
                          <a:effectLst/>
                          <a:latin typeface="Aptos Narrow" panose="020B0004020202020204" pitchFamily="34" charset="0"/>
                        </a:rPr>
                        <a:t> </a:t>
                      </a:r>
                      <a:r>
                        <a:rPr lang="fr-CA" sz="2400" b="1" i="0" u="none" strike="noStrike" dirty="0">
                          <a:solidFill>
                            <a:srgbClr val="000000"/>
                          </a:solidFill>
                          <a:effectLst/>
                          <a:latin typeface="Aptos Narrow" panose="020B0004020202020204" pitchFamily="34" charset="0"/>
                        </a:rPr>
                        <a:t>5 675 999  $ </a:t>
                      </a:r>
                    </a:p>
                  </a:txBody>
                  <a:tcPr marL="7620" marR="7620" marT="762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012592153"/>
                  </a:ext>
                </a:extLst>
              </a:tr>
              <a:tr h="5222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2400" b="0" i="1" u="none" strike="noStrike" dirty="0">
                          <a:solidFill>
                            <a:srgbClr val="000000"/>
                          </a:solidFill>
                          <a:effectLst/>
                          <a:latin typeface="Aptos Narrow" panose="020B0004020202020204" pitchFamily="34" charset="0"/>
                        </a:rPr>
                        <a:t>Subvention</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CA" sz="2400" b="0" i="0" u="none" strike="noStrike" dirty="0">
                          <a:solidFill>
                            <a:srgbClr val="000000"/>
                          </a:solidFill>
                          <a:effectLst/>
                          <a:latin typeface="Aptos Narrow" panose="020B0004020202020204" pitchFamily="34" charset="0"/>
                        </a:rPr>
                        <a:t>-2 185 565  $ </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487952774"/>
                  </a:ext>
                </a:extLst>
              </a:tr>
              <a:tr h="522220">
                <a:tc>
                  <a:txBody>
                    <a:bodyPr/>
                    <a:lstStyle/>
                    <a:p>
                      <a:pPr algn="l" fontAlgn="b"/>
                      <a:r>
                        <a:rPr lang="fr-CA" sz="2400" b="0" i="1" u="none" strike="noStrike" dirty="0">
                          <a:solidFill>
                            <a:srgbClr val="000000"/>
                          </a:solidFill>
                          <a:effectLst/>
                          <a:latin typeface="Aptos Narrow" panose="020B0004020202020204" pitchFamily="34" charset="0"/>
                        </a:rPr>
                        <a:t>Coût pour la Municipalité</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p>
                      <a:pPr algn="r" fontAlgn="b"/>
                      <a:r>
                        <a:rPr lang="fr-CA" sz="2400" b="1" i="0" u="none" strike="noStrike" dirty="0">
                          <a:solidFill>
                            <a:srgbClr val="000000"/>
                          </a:solidFill>
                          <a:effectLst/>
                          <a:latin typeface="Aptos Narrow" panose="020B0004020202020204" pitchFamily="34" charset="0"/>
                        </a:rPr>
                        <a:t>3 490 435 $</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4158058677"/>
                  </a:ext>
                </a:extLst>
              </a:tr>
              <a:tr h="5222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2400" b="0" i="1" u="none" strike="noStrike" dirty="0">
                          <a:solidFill>
                            <a:srgbClr val="000000"/>
                          </a:solidFill>
                          <a:effectLst/>
                          <a:latin typeface="Aptos Narrow" panose="020B0004020202020204" pitchFamily="34" charset="0"/>
                        </a:rPr>
                        <a:t>Fonds de parcs</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CA" sz="2400" b="0" i="0" u="none" strike="noStrike" dirty="0">
                          <a:solidFill>
                            <a:srgbClr val="000000"/>
                          </a:solidFill>
                          <a:effectLst/>
                          <a:latin typeface="Aptos Narrow" panose="020B0004020202020204" pitchFamily="34" charset="0"/>
                        </a:rPr>
                        <a:t>-785 000  $ </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07899246"/>
                  </a:ext>
                </a:extLst>
              </a:tr>
              <a:tr h="5222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2400" b="0" i="1" u="none" strike="noStrike" dirty="0">
                          <a:solidFill>
                            <a:srgbClr val="000000"/>
                          </a:solidFill>
                          <a:effectLst/>
                          <a:latin typeface="Aptos Narrow" panose="020B0004020202020204" pitchFamily="34" charset="0"/>
                        </a:rPr>
                        <a:t>Surplus</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CA" sz="2400" b="0" i="0" u="none" strike="noStrike" dirty="0">
                          <a:solidFill>
                            <a:srgbClr val="000000"/>
                          </a:solidFill>
                          <a:effectLst/>
                          <a:latin typeface="Aptos Narrow" panose="020B0004020202020204" pitchFamily="34" charset="0"/>
                        </a:rPr>
                        <a:t>-279 488  $ </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2046363319"/>
                  </a:ext>
                </a:extLst>
              </a:tr>
              <a:tr h="522220">
                <a:tc>
                  <a:txBody>
                    <a:bodyPr/>
                    <a:lstStyle/>
                    <a:p>
                      <a:pPr algn="l" fontAlgn="b"/>
                      <a:r>
                        <a:rPr lang="fr-CA" sz="2400" b="0" i="1" u="none" strike="noStrike" dirty="0">
                          <a:solidFill>
                            <a:srgbClr val="000000"/>
                          </a:solidFill>
                          <a:effectLst/>
                          <a:latin typeface="Aptos Narrow" panose="020B0004020202020204" pitchFamily="34" charset="0"/>
                        </a:rPr>
                        <a:t>À financer à même le compte des taxes des citoyens (règlement d’emprunt)</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p>
                      <a:pPr algn="r" fontAlgn="b"/>
                      <a:r>
                        <a:rPr lang="fr-CA" sz="2400" b="1" i="0" u="none" strike="noStrike" dirty="0">
                          <a:solidFill>
                            <a:srgbClr val="000000"/>
                          </a:solidFill>
                          <a:effectLst/>
                          <a:latin typeface="Aptos Narrow" panose="020B0004020202020204" pitchFamily="34" charset="0"/>
                        </a:rPr>
                        <a:t>2 425 946  $ </a:t>
                      </a:r>
                    </a:p>
                    <a:p>
                      <a:pPr algn="r" fontAlgn="b"/>
                      <a:endParaRPr lang="fr-CA" sz="2400" b="0" i="0" u="none" strike="noStrike" dirty="0">
                        <a:solidFill>
                          <a:srgbClr val="000000"/>
                        </a:solidFill>
                        <a:effectLst/>
                        <a:latin typeface="Aptos Narrow" panose="020B0004020202020204" pitchFamily="34" charset="0"/>
                      </a:endParaRP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634984181"/>
                  </a:ext>
                </a:extLst>
              </a:tr>
              <a:tr h="5222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2400" b="0" i="1" u="none" strike="noStrike" dirty="0">
                          <a:solidFill>
                            <a:srgbClr val="000000"/>
                          </a:solidFill>
                          <a:effectLst/>
                          <a:latin typeface="Aptos Narrow" panose="020B0004020202020204" pitchFamily="34" charset="0"/>
                        </a:rPr>
                        <a:t>Coût par 100 $ d’évaluation (30 ans)</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fr-CA" sz="2400" b="0" i="0" u="none" strike="noStrike" dirty="0">
                          <a:solidFill>
                            <a:srgbClr val="000000"/>
                          </a:solidFill>
                          <a:effectLst/>
                          <a:latin typeface="Aptos Narrow" panose="020B0004020202020204" pitchFamily="34" charset="0"/>
                        </a:rPr>
                        <a:t>0,01 $</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4286107597"/>
                  </a:ext>
                </a:extLst>
              </a:tr>
              <a:tr h="5222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CA" sz="2400" b="0" i="1" u="none" strike="noStrike" dirty="0">
                          <a:solidFill>
                            <a:srgbClr val="000000"/>
                          </a:solidFill>
                          <a:effectLst/>
                          <a:latin typeface="Aptos Narrow" panose="020B0004020202020204" pitchFamily="34" charset="0"/>
                        </a:rPr>
                        <a:t>Coût annuel type pour une habitation évaluée à 500 000 $</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fr-CA" sz="2400" b="0" i="0" u="none" strike="noStrike" dirty="0">
                          <a:solidFill>
                            <a:srgbClr val="000000"/>
                          </a:solidFill>
                          <a:effectLst/>
                          <a:latin typeface="Aptos Narrow" panose="020B0004020202020204" pitchFamily="34" charset="0"/>
                        </a:rPr>
                        <a:t>50 $ </a:t>
                      </a: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2173574520"/>
                  </a:ext>
                </a:extLst>
              </a:tr>
            </a:tbl>
          </a:graphicData>
        </a:graphic>
      </p:graphicFrame>
    </p:spTree>
    <p:extLst>
      <p:ext uri="{BB962C8B-B14F-4D97-AF65-F5344CB8AC3E}">
        <p14:creationId xmlns:p14="http://schemas.microsoft.com/office/powerpoint/2010/main" val="1955403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Rejet des soumissions</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9502063" y="4967927"/>
            <a:ext cx="1953664" cy="1316010"/>
          </a:xfrm>
          <a:prstGeom prst="rect">
            <a:avLst/>
          </a:prstGeom>
        </p:spPr>
      </p:pic>
      <p:sp>
        <p:nvSpPr>
          <p:cNvPr id="3" name="ZoneTexte 2">
            <a:extLst>
              <a:ext uri="{FF2B5EF4-FFF2-40B4-BE49-F238E27FC236}">
                <a16:creationId xmlns:a16="http://schemas.microsoft.com/office/drawing/2014/main" id="{5B4C9710-A814-C1DE-696E-B14A37AF3173}"/>
              </a:ext>
            </a:extLst>
          </p:cNvPr>
          <p:cNvSpPr txBox="1"/>
          <p:nvPr>
            <p:custDataLst>
              <p:tags r:id="rId3"/>
            </p:custDataLst>
          </p:nvPr>
        </p:nvSpPr>
        <p:spPr>
          <a:xfrm>
            <a:off x="754144" y="1932742"/>
            <a:ext cx="10548594" cy="1938992"/>
          </a:xfrm>
          <a:prstGeom prst="rect">
            <a:avLst/>
          </a:prstGeom>
          <a:noFill/>
        </p:spPr>
        <p:txBody>
          <a:bodyPr wrap="square">
            <a:spAutoFit/>
          </a:bodyPr>
          <a:lstStyle/>
          <a:p>
            <a:r>
              <a:rPr lang="fr-CA" sz="2000" b="1" dirty="0"/>
              <a:t>Avril 2024 </a:t>
            </a:r>
            <a:r>
              <a:rPr lang="fr-CA" sz="2000" dirty="0"/>
              <a:t>– Les résolutions d’octroi de contrats sont retirées séance tenante lors de la séance ordinaire du conseil municipal d'avril. </a:t>
            </a:r>
          </a:p>
          <a:p>
            <a:endParaRPr lang="fr-CA" sz="2000" dirty="0"/>
          </a:p>
          <a:p>
            <a:r>
              <a:rPr lang="fr-CA" sz="2000" b="1" dirty="0"/>
              <a:t>Mai 2024 - </a:t>
            </a:r>
            <a:r>
              <a:rPr lang="fr-CA" sz="2000" dirty="0"/>
              <a:t>Le conseil municipal rejette par résolution l'achat des équipements pour le parc intergénérationnel Connelly. </a:t>
            </a:r>
          </a:p>
          <a:p>
            <a:endParaRPr lang="fr-CA" sz="2000" dirty="0"/>
          </a:p>
        </p:txBody>
      </p:sp>
    </p:spTree>
    <p:extLst>
      <p:ext uri="{BB962C8B-B14F-4D97-AF65-F5344CB8AC3E}">
        <p14:creationId xmlns:p14="http://schemas.microsoft.com/office/powerpoint/2010/main" val="2098691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838200" y="1164324"/>
            <a:ext cx="10515600" cy="2387600"/>
          </a:xfrm>
        </p:spPr>
        <p:txBody>
          <a:bodyPr rtlCol="0" anchor="ctr" anchorCtr="0">
            <a:normAutofit/>
          </a:bodyPr>
          <a:lstStyle/>
          <a:p>
            <a:pPr algn="ctr" rtl="0"/>
            <a:r>
              <a:rPr lang="fr-CA" sz="4800" dirty="0">
                <a:solidFill>
                  <a:schemeClr val="bg1"/>
                </a:solidFill>
              </a:rPr>
              <a:t>Période de questions</a:t>
            </a:r>
          </a:p>
        </p:txBody>
      </p:sp>
      <p:pic>
        <p:nvPicPr>
          <p:cNvPr id="6" name="Image 5" descr="Une image contenant Graphique, graphisme, capture d’écran, conception&#10;&#10;Description générée automatiquement">
            <a:extLst>
              <a:ext uri="{FF2B5EF4-FFF2-40B4-BE49-F238E27FC236}">
                <a16:creationId xmlns:a16="http://schemas.microsoft.com/office/drawing/2014/main" id="{B2569460-62BC-416D-A0B6-08486ACABE9A}"/>
              </a:ext>
            </a:extLst>
          </p:cNvPr>
          <p:cNvPicPr>
            <a:picLocks noChangeAspect="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6554003" y="3350018"/>
            <a:ext cx="4032512" cy="2721870"/>
          </a:xfrm>
          <a:prstGeom prst="rect">
            <a:avLst/>
          </a:prstGeom>
        </p:spPr>
      </p:pic>
    </p:spTree>
    <p:extLst>
      <p:ext uri="{BB962C8B-B14F-4D97-AF65-F5344CB8AC3E}">
        <p14:creationId xmlns:p14="http://schemas.microsoft.com/office/powerpoint/2010/main" val="52476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Premier estimé</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806822" y="1380564"/>
            <a:ext cx="10750440" cy="1938992"/>
          </a:xfrm>
          <a:prstGeom prst="rect">
            <a:avLst/>
          </a:prstGeom>
          <a:noFill/>
        </p:spPr>
        <p:txBody>
          <a:bodyPr wrap="square" rtlCol="0">
            <a:spAutoFit/>
          </a:bodyPr>
          <a:lstStyle/>
          <a:p>
            <a:r>
              <a:rPr lang="fr-CA" sz="2000" b="1" dirty="0"/>
              <a:t>Février 2018 </a:t>
            </a:r>
            <a:r>
              <a:rPr lang="fr-CA" sz="2000" dirty="0"/>
              <a:t>: La Municipalité adopte une résolution autorisant le dépôt d’une demande de subvention dans le cadre du Programme de soutien aux installations sportives et récréatives du ministère de l’Éducation et de l’Enseignement supérieur pour le financement du toit à la patinoire Connelly. </a:t>
            </a:r>
          </a:p>
          <a:p>
            <a:endParaRPr lang="fr-CA" sz="2000" dirty="0"/>
          </a:p>
          <a:p>
            <a:r>
              <a:rPr lang="fr-CA" sz="2000" dirty="0"/>
              <a:t>Ce projet ne sera pas retenu par le Ministère.</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9153427" y="4405042"/>
            <a:ext cx="2633700" cy="1774090"/>
          </a:xfrm>
          <a:prstGeom prst="rect">
            <a:avLst/>
          </a:prstGeom>
        </p:spPr>
      </p:pic>
      <p:pic>
        <p:nvPicPr>
          <p:cNvPr id="4" name="Image 3">
            <a:extLst>
              <a:ext uri="{FF2B5EF4-FFF2-40B4-BE49-F238E27FC236}">
                <a16:creationId xmlns:a16="http://schemas.microsoft.com/office/drawing/2014/main" id="{740195D3-58BE-56B9-CA77-547E18EA29A8}"/>
              </a:ext>
            </a:extLst>
          </p:cNvPr>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5694030" y="3245224"/>
            <a:ext cx="2877256" cy="3546478"/>
          </a:xfrm>
          <a:prstGeom prst="rect">
            <a:avLst/>
          </a:prstGeom>
        </p:spPr>
      </p:pic>
    </p:spTree>
    <p:extLst>
      <p:ext uri="{BB962C8B-B14F-4D97-AF65-F5344CB8AC3E}">
        <p14:creationId xmlns:p14="http://schemas.microsoft.com/office/powerpoint/2010/main" val="2695528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Premier estimé</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806822" y="1380564"/>
            <a:ext cx="9332259" cy="923330"/>
          </a:xfrm>
          <a:prstGeom prst="rect">
            <a:avLst/>
          </a:prstGeom>
          <a:noFill/>
        </p:spPr>
        <p:txBody>
          <a:bodyPr wrap="square" rtlCol="0">
            <a:spAutoFit/>
          </a:bodyPr>
          <a:lstStyle/>
          <a:p>
            <a:r>
              <a:rPr lang="fr-CA" b="1" dirty="0"/>
              <a:t>Mars 2019 </a:t>
            </a:r>
            <a:r>
              <a:rPr lang="fr-CA" dirty="0"/>
              <a:t>: La firme DWB est mandatée pour faire une </a:t>
            </a:r>
            <a:r>
              <a:rPr lang="fr-CA" b="1" dirty="0"/>
              <a:t>évaluation des coûts </a:t>
            </a:r>
            <a:r>
              <a:rPr lang="fr-CA" dirty="0"/>
              <a:t>de la structure dessinée par Mario Allard et d’un système de réfrigération. L'évaluation s'élève à                </a:t>
            </a:r>
            <a:r>
              <a:rPr lang="fr-CA" b="1" dirty="0"/>
              <a:t>2  091 283 $ </a:t>
            </a:r>
            <a:r>
              <a:rPr lang="fr-CA" dirty="0"/>
              <a:t>avant taxes.</a:t>
            </a:r>
          </a:p>
        </p:txBody>
      </p:sp>
      <p:pic>
        <p:nvPicPr>
          <p:cNvPr id="5" name="Image 4">
            <a:extLst>
              <a:ext uri="{FF2B5EF4-FFF2-40B4-BE49-F238E27FC236}">
                <a16:creationId xmlns:a16="http://schemas.microsoft.com/office/drawing/2014/main" id="{19BA7808-0FDE-0946-113D-A7715C2853D1}"/>
              </a:ext>
            </a:extLst>
          </p:cNvPr>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342098" y="5163566"/>
            <a:ext cx="2225675" cy="1246378"/>
          </a:xfrm>
          <a:prstGeom prst="rect">
            <a:avLst/>
          </a:prstGeom>
        </p:spPr>
      </p:pic>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a:off x="10211577" y="5383674"/>
            <a:ext cx="1729227" cy="1164827"/>
          </a:xfrm>
          <a:prstGeom prst="rect">
            <a:avLst/>
          </a:prstGeom>
        </p:spPr>
      </p:pic>
      <p:pic>
        <p:nvPicPr>
          <p:cNvPr id="4" name="Image 3">
            <a:extLst>
              <a:ext uri="{FF2B5EF4-FFF2-40B4-BE49-F238E27FC236}">
                <a16:creationId xmlns:a16="http://schemas.microsoft.com/office/drawing/2014/main" id="{072970B4-C500-A360-ACEC-081C145A3570}"/>
              </a:ext>
            </a:extLst>
          </p:cNvPr>
          <p:cNvPicPr>
            <a:picLocks noChangeAspect="1"/>
          </p:cNvPicPr>
          <p:nvPr>
            <p:custDataLst>
              <p:tags r:id="rId5"/>
            </p:custDataLst>
          </p:nvPr>
        </p:nvPicPr>
        <p:blipFill>
          <a:blip r:embed="rId10"/>
          <a:stretch>
            <a:fillRect/>
          </a:stretch>
        </p:blipFill>
        <p:spPr>
          <a:xfrm>
            <a:off x="2567773" y="2303894"/>
            <a:ext cx="8250638" cy="3380469"/>
          </a:xfrm>
          <a:prstGeom prst="rect">
            <a:avLst/>
          </a:prstGeom>
        </p:spPr>
      </p:pic>
    </p:spTree>
    <p:extLst>
      <p:ext uri="{BB962C8B-B14F-4D97-AF65-F5344CB8AC3E}">
        <p14:creationId xmlns:p14="http://schemas.microsoft.com/office/powerpoint/2010/main" val="2139174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Résolution - PAFIRS</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669303" y="1380564"/>
            <a:ext cx="11095349" cy="1323439"/>
          </a:xfrm>
          <a:prstGeom prst="rect">
            <a:avLst/>
          </a:prstGeom>
          <a:noFill/>
        </p:spPr>
        <p:txBody>
          <a:bodyPr wrap="square" rtlCol="0">
            <a:spAutoFit/>
          </a:bodyPr>
          <a:lstStyle/>
          <a:p>
            <a:r>
              <a:rPr lang="fr-CA" sz="2000" b="1" dirty="0"/>
              <a:t>Février 2020 </a:t>
            </a:r>
            <a:r>
              <a:rPr lang="fr-CA" sz="2000" dirty="0"/>
              <a:t>La Municipalité adopte une résolution autorisant une demande de subvention pour la réalisation d'un parc intergénérationnel au parc Connelly dans le cadre du Programme d'Aide au Financement des Infrastructures Récréatives et Sportives (PAFIRS).</a:t>
            </a:r>
          </a:p>
          <a:p>
            <a:endParaRPr lang="fr-CA" sz="2000" dirty="0"/>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8248491" y="4415578"/>
            <a:ext cx="2633700" cy="1774090"/>
          </a:xfrm>
          <a:prstGeom prst="rect">
            <a:avLst/>
          </a:prstGeom>
        </p:spPr>
      </p:pic>
      <p:pic>
        <p:nvPicPr>
          <p:cNvPr id="3" name="Image 2">
            <a:extLst>
              <a:ext uri="{FF2B5EF4-FFF2-40B4-BE49-F238E27FC236}">
                <a16:creationId xmlns:a16="http://schemas.microsoft.com/office/drawing/2014/main" id="{394DA20D-EC8A-2185-7D95-A83395C01502}"/>
              </a:ext>
            </a:extLst>
          </p:cNvPr>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a:off x="2196353" y="2581834"/>
            <a:ext cx="3899647" cy="3899647"/>
          </a:xfrm>
          <a:prstGeom prst="rect">
            <a:avLst/>
          </a:prstGeom>
        </p:spPr>
      </p:pic>
    </p:spTree>
    <p:extLst>
      <p:ext uri="{BB962C8B-B14F-4D97-AF65-F5344CB8AC3E}">
        <p14:creationId xmlns:p14="http://schemas.microsoft.com/office/powerpoint/2010/main" val="1497598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PAFIRS – demande de financement</a:t>
            </a:r>
          </a:p>
        </p:txBody>
      </p:sp>
      <p:sp>
        <p:nvSpPr>
          <p:cNvPr id="2" name="ZoneTexte 1">
            <a:extLst>
              <a:ext uri="{FF2B5EF4-FFF2-40B4-BE49-F238E27FC236}">
                <a16:creationId xmlns:a16="http://schemas.microsoft.com/office/drawing/2014/main" id="{7F70A39D-50CF-AC40-8872-0A11DEC93DED}"/>
              </a:ext>
            </a:extLst>
          </p:cNvPr>
          <p:cNvSpPr txBox="1"/>
          <p:nvPr>
            <p:custDataLst>
              <p:tags r:id="rId2"/>
            </p:custDataLst>
          </p:nvPr>
        </p:nvSpPr>
        <p:spPr>
          <a:xfrm>
            <a:off x="806822" y="1380564"/>
            <a:ext cx="10250819" cy="4801314"/>
          </a:xfrm>
          <a:prstGeom prst="rect">
            <a:avLst/>
          </a:prstGeom>
          <a:noFill/>
        </p:spPr>
        <p:txBody>
          <a:bodyPr wrap="square" rtlCol="0">
            <a:spAutoFit/>
          </a:bodyPr>
          <a:lstStyle/>
          <a:p>
            <a:r>
              <a:rPr lang="fr-CA" b="1" dirty="0"/>
              <a:t>Février 2020 - </a:t>
            </a:r>
            <a:r>
              <a:rPr lang="fr-CA" dirty="0"/>
              <a:t>Dépôt d'une demande de financement au PAFIRS pour la construction d'un parc intergénérationnel au parc Connelly. Le projet est alors évalué à 3 278 348 $ et comprend les éléments suivants : </a:t>
            </a:r>
          </a:p>
          <a:p>
            <a:endParaRPr lang="fr-CA" dirty="0"/>
          </a:p>
          <a:p>
            <a:r>
              <a:rPr lang="fr-CA" dirty="0"/>
              <a:t>	- toit de patinoire</a:t>
            </a:r>
          </a:p>
          <a:p>
            <a:r>
              <a:rPr lang="fr-CA" dirty="0"/>
              <a:t>	- système de réfrigération </a:t>
            </a:r>
          </a:p>
          <a:p>
            <a:pPr lvl="1"/>
            <a:r>
              <a:rPr lang="fr-CA" dirty="0"/>
              <a:t>	- garage pour machinerie</a:t>
            </a:r>
          </a:p>
          <a:p>
            <a:r>
              <a:rPr lang="fr-CA" dirty="0"/>
              <a:t>	- pont pour enjamber le ruisseau </a:t>
            </a:r>
          </a:p>
          <a:p>
            <a:r>
              <a:rPr lang="fr-CA" dirty="0"/>
              <a:t>	- jeux d'eau </a:t>
            </a:r>
          </a:p>
          <a:p>
            <a:r>
              <a:rPr lang="fr-CA" dirty="0"/>
              <a:t>	- </a:t>
            </a:r>
            <a:r>
              <a:rPr lang="fr-CA" dirty="0" err="1"/>
              <a:t>skatepark</a:t>
            </a:r>
            <a:r>
              <a:rPr lang="fr-CA" dirty="0"/>
              <a:t> </a:t>
            </a:r>
          </a:p>
          <a:p>
            <a:r>
              <a:rPr lang="fr-CA" dirty="0"/>
              <a:t>	- modules d'escalade et d'hébertisme</a:t>
            </a:r>
          </a:p>
          <a:p>
            <a:r>
              <a:rPr lang="fr-CA" dirty="0"/>
              <a:t>	- modules de jeux pour enfants </a:t>
            </a:r>
          </a:p>
          <a:p>
            <a:r>
              <a:rPr lang="fr-CA" dirty="0"/>
              <a:t>	- terrains de pétanque</a:t>
            </a:r>
          </a:p>
          <a:p>
            <a:r>
              <a:rPr lang="fr-CA" dirty="0"/>
              <a:t>	- butte de glisse</a:t>
            </a:r>
          </a:p>
          <a:p>
            <a:endParaRPr lang="fr-CA" dirty="0"/>
          </a:p>
          <a:p>
            <a:r>
              <a:rPr lang="fr-CA" dirty="0"/>
              <a:t>Il est prévu de faire la construction du toit en 2021 et le reste des éléments en 2022. </a:t>
            </a:r>
          </a:p>
          <a:p>
            <a:endParaRPr lang="fr-CA" dirty="0"/>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3"/>
            </p:custDataLst>
          </p:nvPr>
        </p:nvPicPr>
        <p:blipFill>
          <a:blip r:embed="rId6" cstate="email">
            <a:extLst>
              <a:ext uri="{28A0092B-C50C-407E-A947-70E740481C1C}">
                <a14:useLocalDpi xmlns:a14="http://schemas.microsoft.com/office/drawing/2010/main"/>
              </a:ext>
            </a:extLst>
          </a:blip>
          <a:stretch>
            <a:fillRect/>
          </a:stretch>
        </p:blipFill>
        <p:spPr>
          <a:xfrm>
            <a:off x="9615340" y="3920252"/>
            <a:ext cx="2011568" cy="1355015"/>
          </a:xfrm>
          <a:prstGeom prst="rect">
            <a:avLst/>
          </a:prstGeom>
        </p:spPr>
      </p:pic>
    </p:spTree>
    <p:extLst>
      <p:ext uri="{BB962C8B-B14F-4D97-AF65-F5344CB8AC3E}">
        <p14:creationId xmlns:p14="http://schemas.microsoft.com/office/powerpoint/2010/main" val="3949373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0750F9B-9325-5CCB-6B3B-862A927CE6F8}"/>
              </a:ext>
            </a:extLst>
          </p:cNvPr>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683328" y="74835"/>
            <a:ext cx="9214057" cy="6792673"/>
          </a:xfrm>
          <a:prstGeom prst="rect">
            <a:avLst/>
          </a:prstGeom>
        </p:spPr>
      </p:pic>
    </p:spTree>
    <p:extLst>
      <p:ext uri="{BB962C8B-B14F-4D97-AF65-F5344CB8AC3E}">
        <p14:creationId xmlns:p14="http://schemas.microsoft.com/office/powerpoint/2010/main" val="1226849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a:xfrm>
            <a:off x="521207" y="448056"/>
            <a:ext cx="8632220" cy="640080"/>
          </a:xfrm>
        </p:spPr>
        <p:txBody>
          <a:bodyPr rtlCol="0">
            <a:noAutofit/>
          </a:bodyPr>
          <a:lstStyle/>
          <a:p>
            <a:pPr rtl="0"/>
            <a:r>
              <a:rPr lang="fr-CA" dirty="0">
                <a:latin typeface="Segoe UI Light" panose="020B0502040204020203" pitchFamily="34" charset="0"/>
                <a:cs typeface="Segoe UI Light" panose="020B0502040204020203" pitchFamily="34" charset="0"/>
              </a:rPr>
              <a:t>PAFIRS – Phase I – réalisation 2021</a:t>
            </a:r>
          </a:p>
        </p:txBody>
      </p:sp>
      <p:pic>
        <p:nvPicPr>
          <p:cNvPr id="6" name="Image 5">
            <a:extLst>
              <a:ext uri="{FF2B5EF4-FFF2-40B4-BE49-F238E27FC236}">
                <a16:creationId xmlns:a16="http://schemas.microsoft.com/office/drawing/2014/main" id="{B311FAE6-B137-2119-8796-AB1A83ADF4B6}"/>
              </a:ext>
            </a:extLst>
          </p:cNvPr>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9153427" y="4938456"/>
            <a:ext cx="2347274" cy="1581150"/>
          </a:xfrm>
          <a:prstGeom prst="rect">
            <a:avLst/>
          </a:prstGeom>
        </p:spPr>
      </p:pic>
      <p:graphicFrame>
        <p:nvGraphicFramePr>
          <p:cNvPr id="3" name="Tableau 2">
            <a:extLst>
              <a:ext uri="{FF2B5EF4-FFF2-40B4-BE49-F238E27FC236}">
                <a16:creationId xmlns:a16="http://schemas.microsoft.com/office/drawing/2014/main" id="{EDFE64AB-B513-A17A-CD68-6F54B818F3E4}"/>
              </a:ext>
            </a:extLst>
          </p:cNvPr>
          <p:cNvGraphicFramePr>
            <a:graphicFrameLocks noGrp="1"/>
          </p:cNvGraphicFramePr>
          <p:nvPr>
            <p:custDataLst>
              <p:tags r:id="rId3"/>
            </p:custDataLst>
            <p:extLst>
              <p:ext uri="{D42A27DB-BD31-4B8C-83A1-F6EECF244321}">
                <p14:modId xmlns:p14="http://schemas.microsoft.com/office/powerpoint/2010/main" val="3059880425"/>
              </p:ext>
            </p:extLst>
          </p:nvPr>
        </p:nvGraphicFramePr>
        <p:xfrm>
          <a:off x="1807851" y="1461365"/>
          <a:ext cx="7081662" cy="4894680"/>
        </p:xfrm>
        <a:graphic>
          <a:graphicData uri="http://schemas.openxmlformats.org/drawingml/2006/table">
            <a:tbl>
              <a:tblPr firstRow="1" bandRow="1">
                <a:tableStyleId>{5C22544A-7EE6-4342-B048-85BDC9FD1C3A}</a:tableStyleId>
              </a:tblPr>
              <a:tblGrid>
                <a:gridCol w="3819951">
                  <a:extLst>
                    <a:ext uri="{9D8B030D-6E8A-4147-A177-3AD203B41FA5}">
                      <a16:colId xmlns:a16="http://schemas.microsoft.com/office/drawing/2014/main" val="2758741569"/>
                    </a:ext>
                  </a:extLst>
                </a:gridCol>
                <a:gridCol w="3261711">
                  <a:extLst>
                    <a:ext uri="{9D8B030D-6E8A-4147-A177-3AD203B41FA5}">
                      <a16:colId xmlns:a16="http://schemas.microsoft.com/office/drawing/2014/main" val="1290650073"/>
                    </a:ext>
                  </a:extLst>
                </a:gridCol>
              </a:tblGrid>
              <a:tr h="365568">
                <a:tc>
                  <a:txBody>
                    <a:bodyPr/>
                    <a:lstStyle/>
                    <a:p>
                      <a:pPr algn="ctr"/>
                      <a:r>
                        <a:rPr lang="fr-CA" sz="1600" dirty="0"/>
                        <a:t>ÉLÉMENT</a:t>
                      </a:r>
                    </a:p>
                  </a:txBody>
                  <a:tcPr/>
                </a:tc>
                <a:tc>
                  <a:txBody>
                    <a:bodyPr/>
                    <a:lstStyle/>
                    <a:p>
                      <a:pPr algn="ctr"/>
                      <a:r>
                        <a:rPr lang="fr-CA" sz="1600" dirty="0"/>
                        <a:t>COÛT ANTICIPÉ</a:t>
                      </a:r>
                    </a:p>
                  </a:txBody>
                  <a:tcPr/>
                </a:tc>
                <a:extLst>
                  <a:ext uri="{0D108BD9-81ED-4DB2-BD59-A6C34878D82A}">
                    <a16:rowId xmlns:a16="http://schemas.microsoft.com/office/drawing/2014/main" val="1490685478"/>
                  </a:ext>
                </a:extLst>
              </a:tr>
              <a:tr h="450700">
                <a:tc>
                  <a:txBody>
                    <a:bodyPr/>
                    <a:lstStyle/>
                    <a:p>
                      <a:pPr algn="ctr"/>
                      <a:r>
                        <a:rPr lang="fr-CA" sz="1600" b="1" dirty="0"/>
                        <a:t>TOIT</a:t>
                      </a:r>
                    </a:p>
                  </a:txBody>
                  <a:tcPr/>
                </a:tc>
                <a:tc>
                  <a:txBody>
                    <a:bodyPr/>
                    <a:lstStyle/>
                    <a:p>
                      <a:pPr algn="ctr"/>
                      <a:r>
                        <a:rPr lang="fr-CA" sz="1600" b="1" dirty="0"/>
                        <a:t>2 241 441 $</a:t>
                      </a:r>
                    </a:p>
                  </a:txBody>
                  <a:tcPr/>
                </a:tc>
                <a:extLst>
                  <a:ext uri="{0D108BD9-81ED-4DB2-BD59-A6C34878D82A}">
                    <a16:rowId xmlns:a16="http://schemas.microsoft.com/office/drawing/2014/main" val="2803810935"/>
                  </a:ext>
                </a:extLst>
              </a:tr>
              <a:tr h="371299">
                <a:tc>
                  <a:txBody>
                    <a:bodyPr/>
                    <a:lstStyle/>
                    <a:p>
                      <a:pPr algn="ctr"/>
                      <a:r>
                        <a:rPr lang="fr-CA" sz="1600" b="1" dirty="0"/>
                        <a:t>STATIONNEMENT</a:t>
                      </a:r>
                    </a:p>
                  </a:txBody>
                  <a:tcPr/>
                </a:tc>
                <a:tc>
                  <a:txBody>
                    <a:bodyPr/>
                    <a:lstStyle/>
                    <a:p>
                      <a:pPr algn="ctr"/>
                      <a:r>
                        <a:rPr lang="fr-CA" sz="1600" b="1" dirty="0"/>
                        <a:t>30 000 $</a:t>
                      </a:r>
                    </a:p>
                  </a:txBody>
                  <a:tcPr/>
                </a:tc>
                <a:extLst>
                  <a:ext uri="{0D108BD9-81ED-4DB2-BD59-A6C34878D82A}">
                    <a16:rowId xmlns:a16="http://schemas.microsoft.com/office/drawing/2014/main" val="2364745059"/>
                  </a:ext>
                </a:extLst>
              </a:tr>
              <a:tr h="470594">
                <a:tc>
                  <a:txBody>
                    <a:bodyPr/>
                    <a:lstStyle/>
                    <a:p>
                      <a:pPr algn="ctr"/>
                      <a:r>
                        <a:rPr lang="fr-CA" sz="1600" b="1" dirty="0"/>
                        <a:t>ÉCLAIRAGE </a:t>
                      </a:r>
                    </a:p>
                  </a:txBody>
                  <a:tcPr/>
                </a:tc>
                <a:tc>
                  <a:txBody>
                    <a:bodyPr/>
                    <a:lstStyle/>
                    <a:p>
                      <a:pPr algn="ctr"/>
                      <a:r>
                        <a:rPr lang="fr-CA" sz="1600" b="1" dirty="0"/>
                        <a:t>20 000 $</a:t>
                      </a:r>
                    </a:p>
                  </a:txBody>
                  <a:tcPr/>
                </a:tc>
                <a:extLst>
                  <a:ext uri="{0D108BD9-81ED-4DB2-BD59-A6C34878D82A}">
                    <a16:rowId xmlns:a16="http://schemas.microsoft.com/office/drawing/2014/main" val="3892813779"/>
                  </a:ext>
                </a:extLst>
              </a:tr>
              <a:tr h="450700">
                <a:tc>
                  <a:txBody>
                    <a:bodyPr/>
                    <a:lstStyle/>
                    <a:p>
                      <a:pPr algn="ctr"/>
                      <a:r>
                        <a:rPr lang="fr-CA" sz="1600" b="1" dirty="0"/>
                        <a:t>PONT</a:t>
                      </a:r>
                    </a:p>
                  </a:txBody>
                  <a:tcPr/>
                </a:tc>
                <a:tc>
                  <a:txBody>
                    <a:bodyPr/>
                    <a:lstStyle/>
                    <a:p>
                      <a:pPr algn="ctr"/>
                      <a:r>
                        <a:rPr lang="fr-CA" sz="1600" b="1" dirty="0"/>
                        <a:t>40 000 $</a:t>
                      </a:r>
                    </a:p>
                  </a:txBody>
                  <a:tcPr/>
                </a:tc>
                <a:extLst>
                  <a:ext uri="{0D108BD9-81ED-4DB2-BD59-A6C34878D82A}">
                    <a16:rowId xmlns:a16="http://schemas.microsoft.com/office/drawing/2014/main" val="323534909"/>
                  </a:ext>
                </a:extLst>
              </a:tr>
              <a:tr h="403899">
                <a:tc>
                  <a:txBody>
                    <a:bodyPr/>
                    <a:lstStyle/>
                    <a:p>
                      <a:pPr algn="ctr"/>
                      <a:r>
                        <a:rPr lang="fr-CA" sz="1600" b="1" dirty="0"/>
                        <a:t>DÉBOISEMENT</a:t>
                      </a:r>
                    </a:p>
                  </a:txBody>
                  <a:tcPr/>
                </a:tc>
                <a:tc>
                  <a:txBody>
                    <a:bodyPr/>
                    <a:lstStyle/>
                    <a:p>
                      <a:pPr algn="ctr"/>
                      <a:r>
                        <a:rPr lang="fr-CA" sz="1600" b="1" dirty="0"/>
                        <a:t>10 000 $</a:t>
                      </a:r>
                    </a:p>
                  </a:txBody>
                  <a:tcPr/>
                </a:tc>
                <a:extLst>
                  <a:ext uri="{0D108BD9-81ED-4DB2-BD59-A6C34878D82A}">
                    <a16:rowId xmlns:a16="http://schemas.microsoft.com/office/drawing/2014/main" val="676446905"/>
                  </a:ext>
                </a:extLst>
              </a:tr>
              <a:tr h="450700">
                <a:tc>
                  <a:txBody>
                    <a:bodyPr/>
                    <a:lstStyle/>
                    <a:p>
                      <a:pPr algn="ctr"/>
                      <a:r>
                        <a:rPr lang="fr-CA" sz="1600" b="1" dirty="0"/>
                        <a:t>SIGNALISATION</a:t>
                      </a:r>
                    </a:p>
                  </a:txBody>
                  <a:tcPr/>
                </a:tc>
                <a:tc>
                  <a:txBody>
                    <a:bodyPr/>
                    <a:lstStyle/>
                    <a:p>
                      <a:pPr algn="ctr"/>
                      <a:r>
                        <a:rPr lang="fr-CA" sz="1600" b="1" dirty="0"/>
                        <a:t>15 000 $</a:t>
                      </a:r>
                    </a:p>
                  </a:txBody>
                  <a:tcPr/>
                </a:tc>
                <a:extLst>
                  <a:ext uri="{0D108BD9-81ED-4DB2-BD59-A6C34878D82A}">
                    <a16:rowId xmlns:a16="http://schemas.microsoft.com/office/drawing/2014/main" val="3884075079"/>
                  </a:ext>
                </a:extLst>
              </a:tr>
              <a:tr h="450700">
                <a:tc>
                  <a:txBody>
                    <a:bodyPr/>
                    <a:lstStyle/>
                    <a:p>
                      <a:pPr algn="ctr"/>
                      <a:r>
                        <a:rPr lang="fr-CA" sz="1600" b="1" dirty="0"/>
                        <a:t>PAYSAGEMENT</a:t>
                      </a:r>
                    </a:p>
                  </a:txBody>
                  <a:tcPr/>
                </a:tc>
                <a:tc>
                  <a:txBody>
                    <a:bodyPr/>
                    <a:lstStyle/>
                    <a:p>
                      <a:pPr algn="ctr"/>
                      <a:r>
                        <a:rPr lang="fr-CA" sz="1600" b="1" dirty="0"/>
                        <a:t>5 000 $</a:t>
                      </a:r>
                    </a:p>
                  </a:txBody>
                  <a:tcPr/>
                </a:tc>
                <a:extLst>
                  <a:ext uri="{0D108BD9-81ED-4DB2-BD59-A6C34878D82A}">
                    <a16:rowId xmlns:a16="http://schemas.microsoft.com/office/drawing/2014/main" val="1500477792"/>
                  </a:ext>
                </a:extLst>
              </a:tr>
              <a:tr h="450700">
                <a:tc>
                  <a:txBody>
                    <a:bodyPr/>
                    <a:lstStyle/>
                    <a:p>
                      <a:pPr algn="ctr"/>
                      <a:r>
                        <a:rPr lang="fr-CA" sz="1600" b="1" dirty="0"/>
                        <a:t>ÉQUIPEMENT SPORTIF</a:t>
                      </a:r>
                    </a:p>
                  </a:txBody>
                  <a:tcPr/>
                </a:tc>
                <a:tc>
                  <a:txBody>
                    <a:bodyPr/>
                    <a:lstStyle/>
                    <a:p>
                      <a:pPr algn="ctr"/>
                      <a:r>
                        <a:rPr lang="fr-CA" sz="1600" b="1" dirty="0"/>
                        <a:t>10 000 $</a:t>
                      </a:r>
                    </a:p>
                  </a:txBody>
                  <a:tcPr/>
                </a:tc>
                <a:extLst>
                  <a:ext uri="{0D108BD9-81ED-4DB2-BD59-A6C34878D82A}">
                    <a16:rowId xmlns:a16="http://schemas.microsoft.com/office/drawing/2014/main" val="38207380"/>
                  </a:ext>
                </a:extLst>
              </a:tr>
              <a:tr h="450700">
                <a:tc>
                  <a:txBody>
                    <a:bodyPr/>
                    <a:lstStyle/>
                    <a:p>
                      <a:pPr algn="ctr"/>
                      <a:r>
                        <a:rPr lang="fr-CA" sz="1600" b="1" dirty="0"/>
                        <a:t>PLANS ET DEVIS, ARCHITECTURE, DALLE DE BÉTON, SURVEILLANCE</a:t>
                      </a:r>
                    </a:p>
                  </a:txBody>
                  <a:tcPr/>
                </a:tc>
                <a:tc>
                  <a:txBody>
                    <a:bodyPr/>
                    <a:lstStyle/>
                    <a:p>
                      <a:pPr algn="ctr"/>
                      <a:r>
                        <a:rPr lang="fr-CA" sz="1600" b="1" dirty="0"/>
                        <a:t>264 569 $</a:t>
                      </a:r>
                    </a:p>
                  </a:txBody>
                  <a:tcPr/>
                </a:tc>
                <a:extLst>
                  <a:ext uri="{0D108BD9-81ED-4DB2-BD59-A6C34878D82A}">
                    <a16:rowId xmlns:a16="http://schemas.microsoft.com/office/drawing/2014/main" val="4254527559"/>
                  </a:ext>
                </a:extLst>
              </a:tr>
              <a:tr h="450700">
                <a:tc>
                  <a:txBody>
                    <a:bodyPr/>
                    <a:lstStyle/>
                    <a:p>
                      <a:pPr algn="ctr"/>
                      <a:r>
                        <a:rPr lang="fr-CA" sz="1600" b="1" dirty="0"/>
                        <a:t>SOUS-TOTAL PATINOIRE</a:t>
                      </a:r>
                    </a:p>
                  </a:txBody>
                  <a:tcPr>
                    <a:solidFill>
                      <a:srgbClr val="F8CFB6"/>
                    </a:solidFill>
                  </a:tcPr>
                </a:tc>
                <a:tc>
                  <a:txBody>
                    <a:bodyPr/>
                    <a:lstStyle/>
                    <a:p>
                      <a:pPr algn="ctr"/>
                      <a:r>
                        <a:rPr lang="fr-CA" sz="1600" b="1" dirty="0"/>
                        <a:t>2 636 010 $</a:t>
                      </a:r>
                    </a:p>
                  </a:txBody>
                  <a:tcPr>
                    <a:solidFill>
                      <a:srgbClr val="F8CFB6"/>
                    </a:solidFill>
                  </a:tcPr>
                </a:tc>
                <a:extLst>
                  <a:ext uri="{0D108BD9-81ED-4DB2-BD59-A6C34878D82A}">
                    <a16:rowId xmlns:a16="http://schemas.microsoft.com/office/drawing/2014/main" val="2409292309"/>
                  </a:ext>
                </a:extLst>
              </a:tr>
            </a:tbl>
          </a:graphicData>
        </a:graphic>
      </p:graphicFrame>
    </p:spTree>
    <p:extLst>
      <p:ext uri="{BB962C8B-B14F-4D97-AF65-F5344CB8AC3E}">
        <p14:creationId xmlns:p14="http://schemas.microsoft.com/office/powerpoint/2010/main" val="4249386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DocBienven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051049_TF10001108_Win32" id="{4C4D3053-7372-45BF-BB58-19F059EF5BB0}" vid="{0BA256CC-2897-4CD3-858F-35565E7E0D9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{89A41824-76D4-43F9-AE41-5054A18F2A33}tf10001108_win32</Template>
  <TotalTime>691</TotalTime>
  <Words>1662</Words>
  <Application>Microsoft Office PowerPoint</Application>
  <PresentationFormat>Grand écran</PresentationFormat>
  <Paragraphs>278</Paragraphs>
  <Slides>39</Slides>
  <Notes>39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39</vt:i4>
      </vt:variant>
    </vt:vector>
  </HeadingPairs>
  <TitlesOfParts>
    <vt:vector size="45" baseType="lpstr">
      <vt:lpstr>Aptos Narrow</vt:lpstr>
      <vt:lpstr>Arial</vt:lpstr>
      <vt:lpstr>Calibri</vt:lpstr>
      <vt:lpstr>Segoe UI</vt:lpstr>
      <vt:lpstr>Segoe UI Light</vt:lpstr>
      <vt:lpstr>DocBienvenue</vt:lpstr>
      <vt:lpstr>Projet d’aménagement d’installations intergénérationnelles au parc Connelly</vt:lpstr>
      <vt:lpstr>Pétition</vt:lpstr>
      <vt:lpstr>Premiers plans</vt:lpstr>
      <vt:lpstr>Premier estimé</vt:lpstr>
      <vt:lpstr>Premier estimé</vt:lpstr>
      <vt:lpstr>Résolution - PAFIRS</vt:lpstr>
      <vt:lpstr>PAFIRS – demande de financement</vt:lpstr>
      <vt:lpstr>Présentation PowerPoint</vt:lpstr>
      <vt:lpstr>PAFIRS – Phase I – réalisation 2021</vt:lpstr>
      <vt:lpstr>PAFIRS – Phase II - réalisation 2022</vt:lpstr>
      <vt:lpstr>PAFIRS – Montage financier</vt:lpstr>
      <vt:lpstr>Résolution - PAFIRS</vt:lpstr>
      <vt:lpstr>Règlement d’emprunt</vt:lpstr>
      <vt:lpstr>Pause COVID</vt:lpstr>
      <vt:lpstr>Révision du projet</vt:lpstr>
      <vt:lpstr>Révision du projet</vt:lpstr>
      <vt:lpstr>Révision du projet (suite)</vt:lpstr>
      <vt:lpstr>Octroi de mandat professionnel</vt:lpstr>
      <vt:lpstr>Estimé du projet</vt:lpstr>
      <vt:lpstr>Présentation PowerPoint</vt:lpstr>
      <vt:lpstr>Présentation PowerPoint</vt:lpstr>
      <vt:lpstr>Présentation PowerPoint</vt:lpstr>
      <vt:lpstr>Retrait du préau</vt:lpstr>
      <vt:lpstr>Option de toit préfabriqué</vt:lpstr>
      <vt:lpstr>Plan triennal d’immobilisations</vt:lpstr>
      <vt:lpstr>Appels d’offres</vt:lpstr>
      <vt:lpstr>Appels d’offres (suite)</vt:lpstr>
      <vt:lpstr>Appels d’offres (suite)</vt:lpstr>
      <vt:lpstr>Appels d’offres (suite)</vt:lpstr>
      <vt:lpstr>Appels d’offres (suite)</vt:lpstr>
      <vt:lpstr>Appels d’offres (suite)</vt:lpstr>
      <vt:lpstr>Appels d’offres (suite)</vt:lpstr>
      <vt:lpstr>Appels d’offres (suite)</vt:lpstr>
      <vt:lpstr>Appels d’offres – aménagement du site prévu</vt:lpstr>
      <vt:lpstr>Appels d’offres – aménagement prévu - garage</vt:lpstr>
      <vt:lpstr>Nouvel estimé budgétaire</vt:lpstr>
      <vt:lpstr>Nouvel estimé budgétaire (suite)</vt:lpstr>
      <vt:lpstr>Rejet des soumissions</vt:lpstr>
      <vt:lpstr>Période de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d’aménagement d’installations intergénérationnelles au parc Connelly</dc:title>
  <dc:creator>Louis Croteau</dc:creator>
  <cp:keywords/>
  <cp:lastModifiedBy>Corinne Beauchamp</cp:lastModifiedBy>
  <cp:revision>31</cp:revision>
  <cp:lastPrinted>2024-05-28T13:33:33Z</cp:lastPrinted>
  <dcterms:created xsi:type="dcterms:W3CDTF">2024-05-17T18:42:35Z</dcterms:created>
  <dcterms:modified xsi:type="dcterms:W3CDTF">2024-06-10T13:42:28Z</dcterms:modified>
  <cp:version/>
</cp:coreProperties>
</file>