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</p:sldIdLst>
  <p:sldSz cx="12192000" cy="6858000"/>
  <p:notesSz cx="9296400" cy="14722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2"/>
    <a:srgbClr val="7030A0"/>
    <a:srgbClr val="00B050"/>
    <a:srgbClr val="FFFFFF"/>
    <a:srgbClr val="8FAADC"/>
    <a:srgbClr val="3497A8"/>
    <a:srgbClr val="FF66FF"/>
    <a:srgbClr val="409D35"/>
    <a:srgbClr val="3E9B33"/>
    <a:srgbClr val="B2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6DEA4-8A5F-4D73-A7AD-38EAEDF5D6EC}" v="107" dt="2024-06-06T15:46:43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A3C51-6900-436A-B49C-86F5A332E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BC536C-AE83-4E21-8345-BBFE135C5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E1287-BB26-4B96-9BCF-7ABCB80D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0B1DE-B222-4342-AEF9-F68D9AD6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0176EA-A7B8-416D-B6FF-C85768B0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4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3A69C-BF9F-4A98-9D0C-B84798B4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66B0A0-0F65-4A6B-BED2-671E6A3CA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E4658A-9969-4A6A-9234-EEC3BD6B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D87F75-4BC4-4991-ACBF-329C6E1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BADB2-8EB0-4BD0-BD24-F37CD3BA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754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4D5289-1DD3-436F-B00B-66FD631A0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36606B-D50C-4945-BBB3-7747B77D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0DF9FE-B32F-4A32-9600-7BF70DD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5CC539-9FFA-49FE-87AF-722F712E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4A5E1-430C-4514-9467-DE5368B7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88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65ED7-907A-415C-A069-204782D4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4028C-C977-4FA6-84EF-85A17F81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AFD15-3A55-47E0-81B1-9FF70FA1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0736A-CEE0-4FB1-B756-4F42A0E5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FF08D-EEF5-468C-8AF9-664F60E8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0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F986D-0701-475E-84BF-EBD77C0F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C0F248-EA85-47AD-8C8B-1ED49CFDF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BD36A-F381-458A-B83B-CE61404E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DE08AE-5F64-4434-93CA-F2A46695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8CF3C0-B1E9-4BCE-B0F0-115A3E78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547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8618A-2419-4100-9C6D-9053895F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EF043-5D12-4A81-AADE-1545E5BCE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7AA340-B916-4DC9-83B8-6EB643E9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F502AD-5AE0-47F2-A4AA-073660B4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6A2D6A-1279-42BA-A521-ECEA2779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27E234-51B9-4114-8067-5048DBB2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48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CEBD4-93C1-4AAB-B0E6-FECE40DE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2F0D5D-E63B-4519-B265-7FE599A3E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66D373-524F-44BF-A9E6-99CE93A1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1CF58D-9C47-42D1-A6FF-3033A04C3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C76F3F-2DBA-4649-B4DB-00BDAC3F1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8EA160-0609-400E-B039-97446999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F70B8F-A2C7-44E6-B0DC-CE549636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ECED7D-EB76-4166-AEA5-E5DF8BBC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1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99290-4DAE-4D3D-B8D7-CB5F4F64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04D359-692B-44F6-B33F-B84F301E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E0CED3-A106-489A-8F91-DF2E5CD0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3BAD8-BC14-4F4E-810D-99E30957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65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489007-049D-411E-8453-B2E08CA2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8CE827-9A60-46E5-B831-1373CD45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2FD0A8-289D-473D-B2E3-C7E9FEB0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81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7DBE3-B203-400D-8196-47E02E5E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8EE423-7EE3-4AB2-930D-5145801A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225B0E-89A8-49BD-B96F-95D12A3D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9726F0-C2D0-419B-9D34-7A544563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5D2185-6A6A-4D07-B652-9C86FDE5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5B3561-049D-4F4F-8751-70B7B3FB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3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900B1-058D-456F-8C1D-61BC605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C84FC6-EEC5-4940-BF8D-D8CFEE2D6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468654-4B34-42B5-BAE3-11599248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DD6EFD-7B64-4A86-8810-92834F33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D043B7-47A9-407F-A8CE-71B01E73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A17258-3A68-4455-951A-B39720BB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41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F159D1-12C8-4AF9-94C9-74688CE4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95054C-1FCA-4807-A5FB-4E602650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9A5DA-585D-42E2-B00E-2249357FE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8B48-AC63-4873-9881-9669A77F43A6}" type="datetimeFigureOut">
              <a:rPr lang="fr-CA" smtClean="0"/>
              <a:t>2024-06-06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4E628-F6EF-47B4-BCB5-A98C47A9F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D219A-2E42-4C6C-84CD-4009457F1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219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>
            <a:extLst>
              <a:ext uri="{FF2B5EF4-FFF2-40B4-BE49-F238E27FC236}">
                <a16:creationId xmlns:a16="http://schemas.microsoft.com/office/drawing/2014/main" id="{9D195C92-6E6D-A413-CD5A-123CE3225569}"/>
              </a:ext>
            </a:extLst>
          </p:cNvPr>
          <p:cNvGrpSpPr/>
          <p:nvPr/>
        </p:nvGrpSpPr>
        <p:grpSpPr>
          <a:xfrm>
            <a:off x="2012494" y="912593"/>
            <a:ext cx="8523938" cy="3736205"/>
            <a:chOff x="2033540" y="864234"/>
            <a:chExt cx="8523938" cy="373620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0A80832-6573-CB6C-B44E-34EDBAF40A49}"/>
                </a:ext>
              </a:extLst>
            </p:cNvPr>
            <p:cNvGrpSpPr/>
            <p:nvPr/>
          </p:nvGrpSpPr>
          <p:grpSpPr>
            <a:xfrm>
              <a:off x="2033540" y="864234"/>
              <a:ext cx="8523938" cy="3736205"/>
              <a:chOff x="1738743" y="857130"/>
              <a:chExt cx="8986887" cy="4011025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F517DB67-600E-398A-1620-7B1C81C9588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11"/>
              <a:srcRect b="20654"/>
              <a:stretch/>
            </p:blipFill>
            <p:spPr>
              <a:xfrm>
                <a:off x="1738743" y="857130"/>
                <a:ext cx="8986887" cy="4011025"/>
              </a:xfrm>
              <a:prstGeom prst="rect">
                <a:avLst/>
              </a:prstGeom>
            </p:spPr>
          </p:pic>
          <p:sp>
            <p:nvSpPr>
              <p:cNvPr id="9" name="Étoile : 32 branches 8">
                <a:extLst>
                  <a:ext uri="{FF2B5EF4-FFF2-40B4-BE49-F238E27FC236}">
                    <a16:creationId xmlns:a16="http://schemas.microsoft.com/office/drawing/2014/main" id="{8B5258EB-5E14-CBFB-AA06-6F480B325F65}"/>
                  </a:ext>
                </a:extLst>
              </p:cNvPr>
              <p:cNvSpPr/>
              <p:nvPr/>
            </p:nvSpPr>
            <p:spPr>
              <a:xfrm>
                <a:off x="4066032" y="2474976"/>
                <a:ext cx="463296" cy="451104"/>
              </a:xfrm>
              <a:prstGeom prst="star32">
                <a:avLst/>
              </a:prstGeom>
              <a:solidFill>
                <a:srgbClr val="99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58EB51F-F0A8-3A12-517F-D9CD6E5979A7}"/>
                  </a:ext>
                </a:extLst>
              </p:cNvPr>
              <p:cNvSpPr txBox="1"/>
              <p:nvPr/>
            </p:nvSpPr>
            <p:spPr>
              <a:xfrm>
                <a:off x="4460434" y="1999084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20E1C8D-C2D7-F2C0-4CEA-9F25D3C9AC78}"/>
                  </a:ext>
                </a:extLst>
              </p:cNvPr>
              <p:cNvSpPr txBox="1"/>
              <p:nvPr/>
            </p:nvSpPr>
            <p:spPr>
              <a:xfrm>
                <a:off x="2393193" y="2502247"/>
                <a:ext cx="922045" cy="1585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7A</a:t>
                </a:r>
              </a:p>
              <a:p>
                <a:r>
                  <a:rPr lang="fr-CA" sz="4500" b="1" dirty="0">
                    <a:solidFill>
                      <a:srgbClr val="FF0000"/>
                    </a:solidFill>
                  </a:rPr>
                  <a:t>7B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80384B3-8037-8577-98B8-3C5A924CB2E9}"/>
                  </a:ext>
                </a:extLst>
              </p:cNvPr>
              <p:cNvSpPr txBox="1"/>
              <p:nvPr/>
            </p:nvSpPr>
            <p:spPr>
              <a:xfrm>
                <a:off x="9229222" y="2741104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209E714-B593-EA29-FDCD-4D1291BB2DB8}"/>
                  </a:ext>
                </a:extLst>
              </p:cNvPr>
              <p:cNvSpPr txBox="1"/>
              <p:nvPr/>
            </p:nvSpPr>
            <p:spPr>
              <a:xfrm>
                <a:off x="4831522" y="3433619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5A65A9B-A366-DA00-3397-50CECBDE26B9}"/>
                  </a:ext>
                </a:extLst>
              </p:cNvPr>
              <p:cNvSpPr txBox="1"/>
              <p:nvPr/>
            </p:nvSpPr>
            <p:spPr>
              <a:xfrm>
                <a:off x="3619428" y="2644218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5B7F6B9B-04D6-998C-AE04-F0EBA58A40E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1"/>
            <a:srcRect l="28335" t="23357" r="61759" b="71013"/>
            <a:stretch/>
          </p:blipFill>
          <p:spPr>
            <a:xfrm>
              <a:off x="3770658" y="2005217"/>
              <a:ext cx="844368" cy="287363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88901E6-52A9-EFE8-A571-474A2E29E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3530"/>
          <a:stretch/>
        </p:blipFill>
        <p:spPr bwMode="auto">
          <a:xfrm>
            <a:off x="0" y="0"/>
            <a:ext cx="1077913" cy="10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D7404D-F74C-6BFD-3A9B-D82502830574}"/>
              </a:ext>
            </a:extLst>
          </p:cNvPr>
          <p:cNvSpPr txBox="1"/>
          <p:nvPr/>
        </p:nvSpPr>
        <p:spPr>
          <a:xfrm>
            <a:off x="930616" y="166955"/>
            <a:ext cx="838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07C92"/>
                </a:solidFill>
              </a:rPr>
              <a:t>PARC INTERGÉNÉRATIONNEL du lac CONNELLY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2250821-572D-CA87-D771-B1A7070AFE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30" y="3127808"/>
            <a:ext cx="2075545" cy="1426012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1C5BE3C-9761-48D8-E88A-840459057C02}"/>
              </a:ext>
            </a:extLst>
          </p:cNvPr>
          <p:cNvSpPr/>
          <p:nvPr/>
        </p:nvSpPr>
        <p:spPr>
          <a:xfrm>
            <a:off x="357306" y="2634136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2-5 / 6-12 ans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E4C3078-4F5C-E1B4-EE34-00A6807B69CA}"/>
              </a:ext>
            </a:extLst>
          </p:cNvPr>
          <p:cNvSpPr/>
          <p:nvPr/>
        </p:nvSpPr>
        <p:spPr>
          <a:xfrm>
            <a:off x="515188" y="2322714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  Module de jeux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EF8954-3D47-EAEA-2879-EF96EDB89E53}"/>
              </a:ext>
            </a:extLst>
          </p:cNvPr>
          <p:cNvSpPr/>
          <p:nvPr/>
        </p:nvSpPr>
        <p:spPr>
          <a:xfrm>
            <a:off x="105306" y="2235569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1</a:t>
            </a:r>
            <a:endParaRPr lang="fr-CA" b="1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6C5B953-2549-A1A6-1ABB-631BF87279BF}"/>
              </a:ext>
            </a:extLst>
          </p:cNvPr>
          <p:cNvSpPr/>
          <p:nvPr/>
        </p:nvSpPr>
        <p:spPr>
          <a:xfrm>
            <a:off x="370048" y="5144331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Escalade + jeux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25257EC-D133-ABF6-DCCB-FFBC725CDE3F}"/>
              </a:ext>
            </a:extLst>
          </p:cNvPr>
          <p:cNvSpPr/>
          <p:nvPr/>
        </p:nvSpPr>
        <p:spPr>
          <a:xfrm>
            <a:off x="527930" y="4832909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Hébertisme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E10CF44-F0FB-8B17-BC4C-BC0EB888091E}"/>
              </a:ext>
            </a:extLst>
          </p:cNvPr>
          <p:cNvSpPr/>
          <p:nvPr/>
        </p:nvSpPr>
        <p:spPr>
          <a:xfrm>
            <a:off x="118048" y="4745764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2</a:t>
            </a:r>
            <a:endParaRPr lang="fr-CA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FAC3C8A-E2BF-4BC2-707D-61676E4F70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07" y="5503078"/>
            <a:ext cx="2207997" cy="12748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38E984D-1706-66EC-4EBE-3694AE786F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65375" y="5474143"/>
            <a:ext cx="2259975" cy="1303763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7B04E6B-FDFC-E3AF-4058-61B72267849F}"/>
              </a:ext>
            </a:extLst>
          </p:cNvPr>
          <p:cNvSpPr/>
          <p:nvPr/>
        </p:nvSpPr>
        <p:spPr>
          <a:xfrm>
            <a:off x="10109340" y="5147679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err="1"/>
              <a:t>Zamboni+entr</a:t>
            </a:r>
            <a:r>
              <a:rPr lang="fr-CA" sz="1600" b="1" dirty="0"/>
              <a:t>.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E106CD9-2C20-B429-79A2-11E16DCC49D9}"/>
              </a:ext>
            </a:extLst>
          </p:cNvPr>
          <p:cNvSpPr/>
          <p:nvPr/>
        </p:nvSpPr>
        <p:spPr>
          <a:xfrm>
            <a:off x="10267222" y="4836257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Garage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CA15A43-FF34-25D9-DADE-6AABA94390B4}"/>
              </a:ext>
            </a:extLst>
          </p:cNvPr>
          <p:cNvSpPr/>
          <p:nvPr/>
        </p:nvSpPr>
        <p:spPr>
          <a:xfrm>
            <a:off x="9857340" y="4749112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6</a:t>
            </a:r>
            <a:endParaRPr lang="fr-CA" b="1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C4597D7-8AD9-1CF2-85AB-CCA541E02F58}"/>
              </a:ext>
            </a:extLst>
          </p:cNvPr>
          <p:cNvSpPr/>
          <p:nvPr/>
        </p:nvSpPr>
        <p:spPr>
          <a:xfrm>
            <a:off x="2806428" y="5144433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12 modules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CEBBC70-C8AE-FB0D-5F1E-472B8DA94324}"/>
              </a:ext>
            </a:extLst>
          </p:cNvPr>
          <p:cNvSpPr/>
          <p:nvPr/>
        </p:nvSpPr>
        <p:spPr>
          <a:xfrm>
            <a:off x="2964310" y="4833011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Skate </a:t>
            </a:r>
            <a:r>
              <a:rPr lang="fr-CA" b="1" dirty="0" err="1">
                <a:solidFill>
                  <a:srgbClr val="007C92"/>
                </a:solidFill>
              </a:rPr>
              <a:t>park</a:t>
            </a:r>
            <a:endParaRPr lang="fr-CA" b="1" dirty="0">
              <a:solidFill>
                <a:srgbClr val="007C92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4A5DAAA-F779-D705-F864-2F9C266B9CA8}"/>
              </a:ext>
            </a:extLst>
          </p:cNvPr>
          <p:cNvSpPr/>
          <p:nvPr/>
        </p:nvSpPr>
        <p:spPr>
          <a:xfrm>
            <a:off x="2554428" y="4745866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3</a:t>
            </a:r>
            <a:endParaRPr lang="fr-CA" b="1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BBBD77D-B795-3DA3-B49E-9D4647F25C69}"/>
              </a:ext>
            </a:extLst>
          </p:cNvPr>
          <p:cNvSpPr/>
          <p:nvPr/>
        </p:nvSpPr>
        <p:spPr>
          <a:xfrm>
            <a:off x="7684715" y="5144437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Thématique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80F9279-4054-C5D8-9CB4-2CFEE70B604E}"/>
              </a:ext>
            </a:extLst>
          </p:cNvPr>
          <p:cNvSpPr/>
          <p:nvPr/>
        </p:nvSpPr>
        <p:spPr>
          <a:xfrm>
            <a:off x="7842597" y="4833015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Jeux d’eau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E3AE112-2238-4972-E2BF-4901E4406475}"/>
              </a:ext>
            </a:extLst>
          </p:cNvPr>
          <p:cNvSpPr/>
          <p:nvPr/>
        </p:nvSpPr>
        <p:spPr>
          <a:xfrm>
            <a:off x="7432715" y="4745870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5</a:t>
            </a:r>
            <a:endParaRPr lang="fr-CA" b="1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76CC403D-BBBD-3739-D384-2DB14E27CD45}"/>
              </a:ext>
            </a:extLst>
          </p:cNvPr>
          <p:cNvSpPr/>
          <p:nvPr/>
        </p:nvSpPr>
        <p:spPr>
          <a:xfrm>
            <a:off x="5242580" y="5144434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Terrains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812394C-5F92-F9F2-8897-E62DC320E9AE}"/>
              </a:ext>
            </a:extLst>
          </p:cNvPr>
          <p:cNvSpPr/>
          <p:nvPr/>
        </p:nvSpPr>
        <p:spPr>
          <a:xfrm>
            <a:off x="5400462" y="4833012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Pétanque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970F670-4D69-E15D-EF79-A30F6287229C}"/>
              </a:ext>
            </a:extLst>
          </p:cNvPr>
          <p:cNvSpPr/>
          <p:nvPr/>
        </p:nvSpPr>
        <p:spPr>
          <a:xfrm>
            <a:off x="4990580" y="4745867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4</a:t>
            </a:r>
            <a:endParaRPr lang="fr-CA" b="1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35EBEDA-266B-74AE-BD33-FE220E702D9A}"/>
              </a:ext>
            </a:extLst>
          </p:cNvPr>
          <p:cNvSpPr/>
          <p:nvPr/>
        </p:nvSpPr>
        <p:spPr>
          <a:xfrm>
            <a:off x="10109340" y="2960331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Toit seulement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8D8A5405-268C-5A7C-306A-AC36B3580D5C}"/>
              </a:ext>
            </a:extLst>
          </p:cNvPr>
          <p:cNvSpPr/>
          <p:nvPr/>
        </p:nvSpPr>
        <p:spPr>
          <a:xfrm>
            <a:off x="10267222" y="2648909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Toit    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E424377-9A0E-42F0-F489-D17FC5C9F1A9}"/>
              </a:ext>
            </a:extLst>
          </p:cNvPr>
          <p:cNvSpPr/>
          <p:nvPr/>
        </p:nvSpPr>
        <p:spPr>
          <a:xfrm>
            <a:off x="9857340" y="2561764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2400" b="1" dirty="0"/>
              <a:t>7A</a:t>
            </a:r>
            <a:endParaRPr lang="fr-CA" sz="1600" b="1" dirty="0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AD52C05D-2BF0-110C-0635-897CF21E333B}"/>
              </a:ext>
            </a:extLst>
          </p:cNvPr>
          <p:cNvSpPr/>
          <p:nvPr/>
        </p:nvSpPr>
        <p:spPr>
          <a:xfrm>
            <a:off x="10109340" y="694651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err="1"/>
              <a:t>Syst</a:t>
            </a:r>
            <a:r>
              <a:rPr lang="fr-CA" sz="1600" b="1" dirty="0"/>
              <a:t>. réfrigération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72070F12-E735-CA97-620C-011313234CC9}"/>
              </a:ext>
            </a:extLst>
          </p:cNvPr>
          <p:cNvSpPr/>
          <p:nvPr/>
        </p:nvSpPr>
        <p:spPr>
          <a:xfrm>
            <a:off x="10267222" y="383229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 err="1">
                <a:solidFill>
                  <a:srgbClr val="007C92"/>
                </a:solidFill>
              </a:rPr>
              <a:t>Toit+Réfrigération</a:t>
            </a:r>
            <a:endParaRPr lang="fr-CA" sz="1600" b="1" dirty="0">
              <a:solidFill>
                <a:srgbClr val="007C92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A655D17-937B-D5AF-569E-1AD422C49B5B}"/>
              </a:ext>
            </a:extLst>
          </p:cNvPr>
          <p:cNvSpPr/>
          <p:nvPr/>
        </p:nvSpPr>
        <p:spPr>
          <a:xfrm>
            <a:off x="9857340" y="296084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2400" b="1" dirty="0"/>
              <a:t>7B</a:t>
            </a:r>
            <a:endParaRPr lang="fr-CA" sz="1600" b="1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642AE73A-B9F0-AB16-2DDB-B0C6A95D57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/>
          <a:srcRect r="38814"/>
          <a:stretch/>
        </p:blipFill>
        <p:spPr>
          <a:xfrm>
            <a:off x="10008800" y="5444867"/>
            <a:ext cx="1959750" cy="114412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101C76B-68B4-441E-C0FC-773E3353E94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42" t="6189" r="-442" b="5528"/>
          <a:stretch/>
        </p:blipFill>
        <p:spPr>
          <a:xfrm>
            <a:off x="7547122" y="5503077"/>
            <a:ext cx="2099986" cy="1262213"/>
          </a:xfrm>
          <a:prstGeom prst="rect">
            <a:avLst/>
          </a:prstGeom>
        </p:spPr>
      </p:pic>
      <p:pic>
        <p:nvPicPr>
          <p:cNvPr id="1028" name="Picture 4" descr="Création d'un terrain de pétanque">
            <a:extLst>
              <a:ext uri="{FF2B5EF4-FFF2-40B4-BE49-F238E27FC236}">
                <a16:creationId xmlns:a16="http://schemas.microsoft.com/office/drawing/2014/main" id="{B97A3504-2C4D-4FA4-328E-1A8A69E9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15" y="5503077"/>
            <a:ext cx="1977420" cy="12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EDB501C-39A7-22C4-CF72-22143043EC3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892648" y="3333090"/>
            <a:ext cx="2175434" cy="1257673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564A0E8-E1D0-0E65-D76E-FBDA68F24313}"/>
              </a:ext>
            </a:extLst>
          </p:cNvPr>
          <p:cNvSpPr txBox="1"/>
          <p:nvPr/>
        </p:nvSpPr>
        <p:spPr>
          <a:xfrm>
            <a:off x="930616" y="630801"/>
            <a:ext cx="838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409D35"/>
                </a:solidFill>
              </a:rPr>
              <a:t>Aménagement proposé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33AFAD8-1A03-9B22-F7B9-1E70F2E84A9E}"/>
              </a:ext>
            </a:extLst>
          </p:cNvPr>
          <p:cNvSpPr txBox="1"/>
          <p:nvPr/>
        </p:nvSpPr>
        <p:spPr>
          <a:xfrm>
            <a:off x="952474" y="1189471"/>
            <a:ext cx="6677638" cy="3488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b="1" dirty="0">
                <a:solidFill>
                  <a:srgbClr val="419D37"/>
                </a:solidFill>
              </a:rPr>
              <a:t>Version 02-06-2024</a:t>
            </a:r>
            <a:endParaRPr lang="fr-CA" sz="2800" b="1" dirty="0">
              <a:solidFill>
                <a:srgbClr val="419D37"/>
              </a:solidFill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7FEFC862-14F0-72E2-5B38-34A78DE027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 l="20589" t="24665" r="72073" b="69689"/>
          <a:stretch/>
        </p:blipFill>
        <p:spPr>
          <a:xfrm>
            <a:off x="5396224" y="3588373"/>
            <a:ext cx="504000" cy="214163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61730DA2-3AF5-90F1-19D0-B2D5C97D6DA1}"/>
              </a:ext>
            </a:extLst>
          </p:cNvPr>
          <p:cNvSpPr txBox="1"/>
          <p:nvPr/>
        </p:nvSpPr>
        <p:spPr>
          <a:xfrm>
            <a:off x="3834669" y="3703656"/>
            <a:ext cx="5812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5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91ECDDE9-2E9F-1B11-2B5B-31ED1F665FD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892648" y="1159222"/>
            <a:ext cx="2175434" cy="1257673"/>
          </a:xfrm>
          <a:prstGeom prst="rect">
            <a:avLst/>
          </a:prstGeom>
        </p:spPr>
      </p:pic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9D209010-3B90-A675-BBF9-39838089236F}"/>
              </a:ext>
            </a:extLst>
          </p:cNvPr>
          <p:cNvGrpSpPr/>
          <p:nvPr/>
        </p:nvGrpSpPr>
        <p:grpSpPr>
          <a:xfrm>
            <a:off x="11061014" y="1427630"/>
            <a:ext cx="1120601" cy="1118306"/>
            <a:chOff x="9066389" y="337446"/>
            <a:chExt cx="1120601" cy="1118306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A85A7669-1CC4-E1D0-CA09-E8C36FA9D08E}"/>
                </a:ext>
              </a:extLst>
            </p:cNvPr>
            <p:cNvSpPr/>
            <p:nvPr/>
          </p:nvSpPr>
          <p:spPr>
            <a:xfrm>
              <a:off x="9146191" y="378249"/>
              <a:ext cx="991717" cy="10214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030" name="Picture 6" descr="Refrigeration Icon Images – Browse 9,102 Stock Photos, Vectors, and Video |  Adobe Stock">
              <a:extLst>
                <a:ext uri="{FF2B5EF4-FFF2-40B4-BE49-F238E27FC236}">
                  <a16:creationId xmlns:a16="http://schemas.microsoft.com/office/drawing/2014/main" id="{5888121B-EF21-E9F7-F219-E072DFA804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" t="16952" r="50000" b="16119"/>
            <a:stretch/>
          </p:blipFill>
          <p:spPr bwMode="auto">
            <a:xfrm>
              <a:off x="9066389" y="337446"/>
              <a:ext cx="1120601" cy="111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" name="Rectangle : coins arrondis 1024">
            <a:extLst>
              <a:ext uri="{FF2B5EF4-FFF2-40B4-BE49-F238E27FC236}">
                <a16:creationId xmlns:a16="http://schemas.microsoft.com/office/drawing/2014/main" id="{0C93C137-7A39-579F-35E1-0902B002F8BA}"/>
              </a:ext>
            </a:extLst>
          </p:cNvPr>
          <p:cNvSpPr/>
          <p:nvPr/>
        </p:nvSpPr>
        <p:spPr>
          <a:xfrm>
            <a:off x="5265460" y="1950397"/>
            <a:ext cx="2340000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err="1"/>
              <a:t>Stationnement+paysager</a:t>
            </a:r>
            <a:endParaRPr lang="fr-CA" sz="1600" b="1" dirty="0"/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FB0448EC-BA79-5EAC-7211-B194C3DFBAFA}"/>
              </a:ext>
            </a:extLst>
          </p:cNvPr>
          <p:cNvSpPr/>
          <p:nvPr/>
        </p:nvSpPr>
        <p:spPr>
          <a:xfrm>
            <a:off x="5378994" y="1654638"/>
            <a:ext cx="2383085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Aménagement du site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590C0C3-46C4-A4AD-65A9-7607E08D3D94}"/>
              </a:ext>
            </a:extLst>
          </p:cNvPr>
          <p:cNvSpPr/>
          <p:nvPr/>
        </p:nvSpPr>
        <p:spPr>
          <a:xfrm>
            <a:off x="4969112" y="1567493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8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32586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 : coins arrondis 1038">
            <a:extLst>
              <a:ext uri="{FF2B5EF4-FFF2-40B4-BE49-F238E27FC236}">
                <a16:creationId xmlns:a16="http://schemas.microsoft.com/office/drawing/2014/main" id="{4C8397FE-CFD2-9F20-E7A2-46F9A7C6FFA6}"/>
              </a:ext>
            </a:extLst>
          </p:cNvPr>
          <p:cNvSpPr/>
          <p:nvPr/>
        </p:nvSpPr>
        <p:spPr>
          <a:xfrm>
            <a:off x="9832355" y="1936880"/>
            <a:ext cx="1692000" cy="3297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RÉFRIGÉRATION</a:t>
            </a:r>
          </a:p>
        </p:txBody>
      </p:sp>
      <p:sp>
        <p:nvSpPr>
          <p:cNvPr id="1037" name="Rectangle : coins arrondis 1036">
            <a:extLst>
              <a:ext uri="{FF2B5EF4-FFF2-40B4-BE49-F238E27FC236}">
                <a16:creationId xmlns:a16="http://schemas.microsoft.com/office/drawing/2014/main" id="{D79FD1D8-66FD-09CE-471A-7F54077F7990}"/>
              </a:ext>
            </a:extLst>
          </p:cNvPr>
          <p:cNvSpPr/>
          <p:nvPr/>
        </p:nvSpPr>
        <p:spPr>
          <a:xfrm>
            <a:off x="9832355" y="1637502"/>
            <a:ext cx="1692000" cy="3297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JEUX D’EAU</a:t>
            </a:r>
          </a:p>
        </p:txBody>
      </p:sp>
      <p:sp>
        <p:nvSpPr>
          <p:cNvPr id="1032" name="Rectangle : coins arrondis 1031">
            <a:extLst>
              <a:ext uri="{FF2B5EF4-FFF2-40B4-BE49-F238E27FC236}">
                <a16:creationId xmlns:a16="http://schemas.microsoft.com/office/drawing/2014/main" id="{22AC4A00-B7A0-AAB1-EF24-F3F78F32394A}"/>
              </a:ext>
            </a:extLst>
          </p:cNvPr>
          <p:cNvSpPr/>
          <p:nvPr/>
        </p:nvSpPr>
        <p:spPr>
          <a:xfrm>
            <a:off x="4225968" y="1634260"/>
            <a:ext cx="1692000" cy="32971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JEUX D’EAU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88901E6-52A9-EFE8-A571-474A2E29E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3530"/>
          <a:stretch/>
        </p:blipFill>
        <p:spPr bwMode="auto">
          <a:xfrm>
            <a:off x="0" y="0"/>
            <a:ext cx="1077913" cy="10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D7404D-F74C-6BFD-3A9B-D82502830574}"/>
              </a:ext>
            </a:extLst>
          </p:cNvPr>
          <p:cNvSpPr txBox="1"/>
          <p:nvPr/>
        </p:nvSpPr>
        <p:spPr>
          <a:xfrm>
            <a:off x="930616" y="166955"/>
            <a:ext cx="838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07C92"/>
                </a:solidFill>
              </a:rPr>
              <a:t>PARC INTERGÉNÉRATIONNEL du lac CONNELLY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E4C3078-4F5C-E1B4-EE34-00A6807B69CA}"/>
              </a:ext>
            </a:extLst>
          </p:cNvPr>
          <p:cNvSpPr/>
          <p:nvPr/>
        </p:nvSpPr>
        <p:spPr>
          <a:xfrm>
            <a:off x="875118" y="1340218"/>
            <a:ext cx="2228012" cy="3297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Parc intergénérationnel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EF8954-3D47-EAEA-2879-EF96EDB89E53}"/>
              </a:ext>
            </a:extLst>
          </p:cNvPr>
          <p:cNvSpPr/>
          <p:nvPr/>
        </p:nvSpPr>
        <p:spPr>
          <a:xfrm>
            <a:off x="465236" y="1253073"/>
            <a:ext cx="504000" cy="504000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1</a:t>
            </a:r>
            <a:endParaRPr lang="fr-CA" b="1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564A0E8-E1D0-0E65-D76E-FBDA68F24313}"/>
              </a:ext>
            </a:extLst>
          </p:cNvPr>
          <p:cNvSpPr txBox="1"/>
          <p:nvPr/>
        </p:nvSpPr>
        <p:spPr>
          <a:xfrm>
            <a:off x="930616" y="630801"/>
            <a:ext cx="838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409D35"/>
                </a:solidFill>
              </a:rPr>
              <a:t>Options proposées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CC5D0D43-4D9B-B309-C7D4-0761FD09CA62}"/>
              </a:ext>
            </a:extLst>
          </p:cNvPr>
          <p:cNvSpPr/>
          <p:nvPr/>
        </p:nvSpPr>
        <p:spPr>
          <a:xfrm>
            <a:off x="3683057" y="1341401"/>
            <a:ext cx="2228012" cy="3297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Parc intergénérationnel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8A2DD139-AE6C-8E98-C5F8-F48ED9C4F5EB}"/>
              </a:ext>
            </a:extLst>
          </p:cNvPr>
          <p:cNvSpPr/>
          <p:nvPr/>
        </p:nvSpPr>
        <p:spPr>
          <a:xfrm>
            <a:off x="3273175" y="1254256"/>
            <a:ext cx="504000" cy="50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2</a:t>
            </a:r>
            <a:endParaRPr lang="fr-CA" b="1" dirty="0"/>
          </a:p>
        </p:txBody>
      </p:sp>
      <p:sp>
        <p:nvSpPr>
          <p:cNvPr id="1026" name="Rectangle : coins arrondis 1025">
            <a:extLst>
              <a:ext uri="{FF2B5EF4-FFF2-40B4-BE49-F238E27FC236}">
                <a16:creationId xmlns:a16="http://schemas.microsoft.com/office/drawing/2014/main" id="{A89F9DB7-FBE7-8480-E926-2948F9B0E8B7}"/>
              </a:ext>
            </a:extLst>
          </p:cNvPr>
          <p:cNvSpPr/>
          <p:nvPr/>
        </p:nvSpPr>
        <p:spPr>
          <a:xfrm>
            <a:off x="9298935" y="1347092"/>
            <a:ext cx="2228012" cy="3297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Parc intergénérationnel</a:t>
            </a:r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4CA0E4DE-6AB1-5403-DDFF-F65FA5BE0245}"/>
              </a:ext>
            </a:extLst>
          </p:cNvPr>
          <p:cNvSpPr/>
          <p:nvPr/>
        </p:nvSpPr>
        <p:spPr>
          <a:xfrm>
            <a:off x="8889053" y="1259947"/>
            <a:ext cx="504000" cy="50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4</a:t>
            </a:r>
            <a:endParaRPr lang="fr-CA" b="1" dirty="0"/>
          </a:p>
        </p:txBody>
      </p: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17EDDE76-8DE5-63DB-EEFD-4AFAA819E942}"/>
              </a:ext>
            </a:extLst>
          </p:cNvPr>
          <p:cNvSpPr txBox="1"/>
          <p:nvPr/>
        </p:nvSpPr>
        <p:spPr>
          <a:xfrm>
            <a:off x="3902125" y="1456801"/>
            <a:ext cx="86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8FAADC"/>
                </a:solidFill>
                <a:latin typeface="Arial Black" panose="020B0A04020102020204" pitchFamily="34" charset="0"/>
              </a:rPr>
              <a:t>+</a:t>
            </a:r>
            <a:endParaRPr lang="fr-CA" b="1" dirty="0">
              <a:solidFill>
                <a:srgbClr val="8FAADC"/>
              </a:solidFill>
              <a:latin typeface="Arial Black" panose="020B0A04020102020204" pitchFamily="34" charset="0"/>
            </a:endParaRPr>
          </a:p>
        </p:txBody>
      </p:sp>
      <p:sp>
        <p:nvSpPr>
          <p:cNvPr id="1035" name="Rectangle : coins arrondis 1034">
            <a:extLst>
              <a:ext uri="{FF2B5EF4-FFF2-40B4-BE49-F238E27FC236}">
                <a16:creationId xmlns:a16="http://schemas.microsoft.com/office/drawing/2014/main" id="{EE2C547F-81B5-1BD5-F15A-6D6CB42DA03E}"/>
              </a:ext>
            </a:extLst>
          </p:cNvPr>
          <p:cNvSpPr/>
          <p:nvPr/>
        </p:nvSpPr>
        <p:spPr>
          <a:xfrm>
            <a:off x="7024298" y="1631018"/>
            <a:ext cx="1692000" cy="32971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RÉFRIGÉRATION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D38F9E89-F1C4-F355-4ABB-22DFE177567D}"/>
              </a:ext>
            </a:extLst>
          </p:cNvPr>
          <p:cNvSpPr/>
          <p:nvPr/>
        </p:nvSpPr>
        <p:spPr>
          <a:xfrm>
            <a:off x="6490996" y="1345909"/>
            <a:ext cx="2228012" cy="3297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rgbClr val="007C92"/>
                </a:solidFill>
              </a:rPr>
              <a:t>Parc intergénérationnel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D5E2781-6FD9-80A6-DF78-7093B417BBF6}"/>
              </a:ext>
            </a:extLst>
          </p:cNvPr>
          <p:cNvSpPr/>
          <p:nvPr/>
        </p:nvSpPr>
        <p:spPr>
          <a:xfrm>
            <a:off x="6081114" y="1258764"/>
            <a:ext cx="504000" cy="50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3</a:t>
            </a:r>
            <a:endParaRPr lang="fr-CA" b="1" dirty="0"/>
          </a:p>
        </p:txBody>
      </p:sp>
      <p:sp>
        <p:nvSpPr>
          <p:cNvPr id="1036" name="ZoneTexte 1035">
            <a:extLst>
              <a:ext uri="{FF2B5EF4-FFF2-40B4-BE49-F238E27FC236}">
                <a16:creationId xmlns:a16="http://schemas.microsoft.com/office/drawing/2014/main" id="{1575D982-DC4E-51F1-5CFB-514FC82A1C55}"/>
              </a:ext>
            </a:extLst>
          </p:cNvPr>
          <p:cNvSpPr txBox="1"/>
          <p:nvPr/>
        </p:nvSpPr>
        <p:spPr>
          <a:xfrm>
            <a:off x="6700455" y="1453559"/>
            <a:ext cx="86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+</a:t>
            </a:r>
            <a:endParaRPr lang="fr-CA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A33CAB7E-B0F6-775F-7FF1-37CA58CDED99}"/>
              </a:ext>
            </a:extLst>
          </p:cNvPr>
          <p:cNvSpPr txBox="1"/>
          <p:nvPr/>
        </p:nvSpPr>
        <p:spPr>
          <a:xfrm>
            <a:off x="9508512" y="1460043"/>
            <a:ext cx="86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+</a:t>
            </a:r>
            <a:endParaRPr lang="fr-CA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40" name="ZoneTexte 1039">
            <a:extLst>
              <a:ext uri="{FF2B5EF4-FFF2-40B4-BE49-F238E27FC236}">
                <a16:creationId xmlns:a16="http://schemas.microsoft.com/office/drawing/2014/main" id="{C1EBE4D9-90D9-B1BD-2BC5-63294EF20957}"/>
              </a:ext>
            </a:extLst>
          </p:cNvPr>
          <p:cNvSpPr txBox="1"/>
          <p:nvPr/>
        </p:nvSpPr>
        <p:spPr>
          <a:xfrm>
            <a:off x="9508512" y="1759421"/>
            <a:ext cx="86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+</a:t>
            </a:r>
            <a:endParaRPr lang="fr-CA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41" name="Rectangle : coins arrondis 1040">
            <a:extLst>
              <a:ext uri="{FF2B5EF4-FFF2-40B4-BE49-F238E27FC236}">
                <a16:creationId xmlns:a16="http://schemas.microsoft.com/office/drawing/2014/main" id="{92B0CA5F-6050-0AE0-5E3D-757AF482BF51}"/>
              </a:ext>
            </a:extLst>
          </p:cNvPr>
          <p:cNvSpPr/>
          <p:nvPr/>
        </p:nvSpPr>
        <p:spPr>
          <a:xfrm>
            <a:off x="9017540" y="2351386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Toit de patinoire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stationnement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garage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modules de jeux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d’un </a:t>
            </a:r>
            <a:r>
              <a:rPr lang="fr-CA" sz="1100" dirty="0" err="1">
                <a:solidFill>
                  <a:srgbClr val="3497A8"/>
                </a:solidFill>
              </a:rPr>
              <a:t>skatepark</a:t>
            </a:r>
            <a:endParaRPr lang="fr-CA" sz="1100" dirty="0">
              <a:solidFill>
                <a:srgbClr val="3497A8"/>
              </a:solidFill>
            </a:endParaRP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Création d’un terrain de pétanque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Ajout d’une aire de pique-nique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jeux d’hébertisme et d’un mur d’escalade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Aménagements paysagers</a:t>
            </a:r>
          </a:p>
          <a:p>
            <a:pPr marL="320675" lvl="2" indent="-228600">
              <a:buClr>
                <a:srgbClr val="007C92"/>
              </a:buClr>
              <a:buFont typeface="+mj-lt"/>
              <a:buAutoNum type="arabicPeriod"/>
            </a:pPr>
            <a:r>
              <a:rPr lang="fr-CA" sz="1100" b="1" dirty="0">
                <a:solidFill>
                  <a:schemeClr val="bg1"/>
                </a:solidFill>
                <a:highlight>
                  <a:srgbClr val="00B050"/>
                </a:highlight>
              </a:rPr>
              <a:t>JEUX D’EAU</a:t>
            </a:r>
          </a:p>
          <a:p>
            <a:pPr marL="320675" lvl="2" indent="-228600">
              <a:buClr>
                <a:srgbClr val="007C92"/>
              </a:buClr>
              <a:buFont typeface="+mj-lt"/>
              <a:buAutoNum type="arabicPeriod"/>
            </a:pPr>
            <a:r>
              <a:rPr lang="fr-CA" sz="1100" b="1" dirty="0">
                <a:solidFill>
                  <a:schemeClr val="bg1"/>
                </a:solidFill>
                <a:highlight>
                  <a:srgbClr val="00B050"/>
                </a:highlight>
              </a:rPr>
              <a:t>PATINOIRE RÉFRIGÉRÉE</a:t>
            </a:r>
          </a:p>
        </p:txBody>
      </p:sp>
      <p:sp>
        <p:nvSpPr>
          <p:cNvPr id="1042" name="Rectangle : coins arrondis 1041">
            <a:extLst>
              <a:ext uri="{FF2B5EF4-FFF2-40B4-BE49-F238E27FC236}">
                <a16:creationId xmlns:a16="http://schemas.microsoft.com/office/drawing/2014/main" id="{78555A4B-D74E-FCCB-7DCF-CEC3CAD9A087}"/>
              </a:ext>
            </a:extLst>
          </p:cNvPr>
          <p:cNvSpPr/>
          <p:nvPr/>
        </p:nvSpPr>
        <p:spPr>
          <a:xfrm>
            <a:off x="9017540" y="4537045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68288" lvl="2" indent="-176213">
              <a:buFont typeface="Wingdings" panose="05000000000000000000" pitchFamily="2" charset="2"/>
              <a:buChar char="§"/>
            </a:pPr>
            <a:endParaRPr lang="fr-CA" sz="1000" dirty="0">
              <a:solidFill>
                <a:srgbClr val="3497A8"/>
              </a:solidFill>
            </a:endParaRPr>
          </a:p>
        </p:txBody>
      </p:sp>
      <p:sp>
        <p:nvSpPr>
          <p:cNvPr id="1043" name="Rectangle : coins arrondis 1042">
            <a:extLst>
              <a:ext uri="{FF2B5EF4-FFF2-40B4-BE49-F238E27FC236}">
                <a16:creationId xmlns:a16="http://schemas.microsoft.com/office/drawing/2014/main" id="{378BFEBF-964E-2A0C-B707-59CE0D309DCF}"/>
              </a:ext>
            </a:extLst>
          </p:cNvPr>
          <p:cNvSpPr/>
          <p:nvPr/>
        </p:nvSpPr>
        <p:spPr>
          <a:xfrm>
            <a:off x="6205760" y="2351386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Toit de patinoire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stationnement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garage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modules de jeux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d’un </a:t>
            </a:r>
            <a:r>
              <a:rPr lang="fr-CA" sz="1100" dirty="0" err="1">
                <a:solidFill>
                  <a:srgbClr val="3497A8"/>
                </a:solidFill>
              </a:rPr>
              <a:t>skatepark</a:t>
            </a:r>
            <a:endParaRPr lang="fr-CA" sz="1100" dirty="0">
              <a:solidFill>
                <a:srgbClr val="3497A8"/>
              </a:solidFill>
            </a:endParaRP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Création d’un terrain de pétanque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Ajout d’une aire de pique-nique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jeux d’hébertisme et d’un mur d’escalade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Aménagements paysagers</a:t>
            </a:r>
          </a:p>
          <a:p>
            <a:pPr marL="320675" lvl="2" indent="-228600">
              <a:buClr>
                <a:srgbClr val="007C92"/>
              </a:buClr>
              <a:buFont typeface="+mj-lt"/>
              <a:buAutoNum type="arabicPeriod"/>
            </a:pPr>
            <a:r>
              <a:rPr lang="fr-CA" sz="1100" b="1" dirty="0">
                <a:solidFill>
                  <a:schemeClr val="bg1"/>
                </a:solidFill>
                <a:highlight>
                  <a:srgbClr val="7030A0"/>
                </a:highlight>
              </a:rPr>
              <a:t>PATINOIRE RÉFRIGÉRÉE</a:t>
            </a:r>
          </a:p>
        </p:txBody>
      </p:sp>
      <p:sp>
        <p:nvSpPr>
          <p:cNvPr id="1044" name="Rectangle : coins arrondis 1043">
            <a:extLst>
              <a:ext uri="{FF2B5EF4-FFF2-40B4-BE49-F238E27FC236}">
                <a16:creationId xmlns:a16="http://schemas.microsoft.com/office/drawing/2014/main" id="{A3B44470-E228-B076-0409-068AD9B7377E}"/>
              </a:ext>
            </a:extLst>
          </p:cNvPr>
          <p:cNvSpPr/>
          <p:nvPr/>
        </p:nvSpPr>
        <p:spPr>
          <a:xfrm>
            <a:off x="3401255" y="2346878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Toit de patinoire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stationnement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garage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modules de jeux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d’un </a:t>
            </a:r>
            <a:r>
              <a:rPr lang="fr-CA" sz="1100" dirty="0" err="1">
                <a:solidFill>
                  <a:srgbClr val="3497A8"/>
                </a:solidFill>
              </a:rPr>
              <a:t>skatepark</a:t>
            </a:r>
            <a:endParaRPr lang="fr-CA" sz="1100" dirty="0">
              <a:solidFill>
                <a:srgbClr val="3497A8"/>
              </a:solidFill>
            </a:endParaRP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Création d’un terrain de pétanque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Ajout d’une aire de pique-nique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jeux d’hébertisme et d’un mur d’escalade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Aménagements paysagers</a:t>
            </a:r>
          </a:p>
          <a:p>
            <a:pPr marL="320675" lvl="2" indent="-228600">
              <a:buClr>
                <a:srgbClr val="007C92"/>
              </a:buClr>
              <a:buFont typeface="+mj-lt"/>
              <a:buAutoNum type="arabicPeriod"/>
            </a:pPr>
            <a:r>
              <a:rPr lang="fr-CA" sz="1100" b="1" dirty="0">
                <a:solidFill>
                  <a:schemeClr val="bg1"/>
                </a:solidFill>
                <a:highlight>
                  <a:srgbClr val="007C92"/>
                </a:highlight>
              </a:rPr>
              <a:t>JEUX D’EAU</a:t>
            </a:r>
          </a:p>
        </p:txBody>
      </p:sp>
      <p:sp>
        <p:nvSpPr>
          <p:cNvPr id="1045" name="Rectangle : coins arrondis 1044">
            <a:extLst>
              <a:ext uri="{FF2B5EF4-FFF2-40B4-BE49-F238E27FC236}">
                <a16:creationId xmlns:a16="http://schemas.microsoft.com/office/drawing/2014/main" id="{E882C66B-CAA5-3D0F-A423-6D892D726311}"/>
              </a:ext>
            </a:extLst>
          </p:cNvPr>
          <p:cNvSpPr/>
          <p:nvPr/>
        </p:nvSpPr>
        <p:spPr>
          <a:xfrm>
            <a:off x="591639" y="2343718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Toit de patinoire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stationnement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Construction d’un garage 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modules de jeux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d’un </a:t>
            </a:r>
            <a:r>
              <a:rPr lang="fr-CA" sz="1100" dirty="0" err="1">
                <a:solidFill>
                  <a:srgbClr val="3497A8"/>
                </a:solidFill>
              </a:rPr>
              <a:t>skatepark</a:t>
            </a:r>
            <a:endParaRPr lang="fr-CA" sz="1100" dirty="0">
              <a:solidFill>
                <a:srgbClr val="3497A8"/>
              </a:solidFill>
            </a:endParaRP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Création d’un terrain de pétanque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Ajout d’une aire de pique-nique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Installation de jeux d’hébertisme et d’un mur d’escalade</a:t>
            </a:r>
          </a:p>
          <a:p>
            <a:pPr marL="320675" lvl="2" indent="-228600">
              <a:buFont typeface="+mj-lt"/>
              <a:buAutoNum type="arabicPeriod"/>
            </a:pPr>
            <a:r>
              <a:rPr lang="fr-CA" sz="1100" dirty="0">
                <a:solidFill>
                  <a:srgbClr val="3497A8"/>
                </a:solidFill>
              </a:rPr>
              <a:t>Aménagements paysagers</a:t>
            </a:r>
          </a:p>
        </p:txBody>
      </p:sp>
      <p:graphicFrame>
        <p:nvGraphicFramePr>
          <p:cNvPr id="1046" name="Tableau 1045">
            <a:extLst>
              <a:ext uri="{FF2B5EF4-FFF2-40B4-BE49-F238E27FC236}">
                <a16:creationId xmlns:a16="http://schemas.microsoft.com/office/drawing/2014/main" id="{DCBCF9D7-4BEB-BA09-F805-2171C8EE2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08148"/>
              </p:ext>
            </p:extLst>
          </p:nvPr>
        </p:nvGraphicFramePr>
        <p:xfrm>
          <a:off x="9090956" y="4580038"/>
          <a:ext cx="2356824" cy="2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03049">
                  <a:extLst>
                    <a:ext uri="{9D8B030D-6E8A-4147-A177-3AD203B41FA5}">
                      <a16:colId xmlns:a16="http://schemas.microsoft.com/office/drawing/2014/main" val="639636060"/>
                    </a:ext>
                  </a:extLst>
                </a:gridCol>
                <a:gridCol w="853775">
                  <a:extLst>
                    <a:ext uri="{9D8B030D-6E8A-4147-A177-3AD203B41FA5}">
                      <a16:colId xmlns:a16="http://schemas.microsoft.com/office/drawing/2014/main" val="411947306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Coûts estimés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7 050 000 $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66653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Subvention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(2 185 565 $)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6235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pour la Municipalité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4 864 435 $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35435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Fonds de parcs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(1 000 000 $)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91697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Surplus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(1 678 870 $)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672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Règlement d’emprunt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2 185 565 $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1251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par 100 $ d’évaluation (15 ans)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0,007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75205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annuel (résidence évaluée à 500 000 $)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34,57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0839083"/>
                  </a:ext>
                </a:extLst>
              </a:tr>
            </a:tbl>
          </a:graphicData>
        </a:graphic>
      </p:graphicFrame>
      <p:sp>
        <p:nvSpPr>
          <p:cNvPr id="1048" name="Rectangle : coins arrondis 1047">
            <a:extLst>
              <a:ext uri="{FF2B5EF4-FFF2-40B4-BE49-F238E27FC236}">
                <a16:creationId xmlns:a16="http://schemas.microsoft.com/office/drawing/2014/main" id="{FBDC6ACF-4C07-E2C3-0A37-54CE4DCF1A57}"/>
              </a:ext>
            </a:extLst>
          </p:cNvPr>
          <p:cNvSpPr/>
          <p:nvPr/>
        </p:nvSpPr>
        <p:spPr>
          <a:xfrm>
            <a:off x="6208300" y="4535306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68288" lvl="2" indent="-176213">
              <a:buFont typeface="Wingdings" panose="05000000000000000000" pitchFamily="2" charset="2"/>
              <a:buChar char="§"/>
            </a:pPr>
            <a:endParaRPr lang="fr-CA" sz="1000" dirty="0">
              <a:solidFill>
                <a:srgbClr val="3497A8"/>
              </a:solidFill>
            </a:endParaRPr>
          </a:p>
        </p:txBody>
      </p:sp>
      <p:graphicFrame>
        <p:nvGraphicFramePr>
          <p:cNvPr id="1049" name="Tableau 1048">
            <a:extLst>
              <a:ext uri="{FF2B5EF4-FFF2-40B4-BE49-F238E27FC236}">
                <a16:creationId xmlns:a16="http://schemas.microsoft.com/office/drawing/2014/main" id="{274F77C5-65E0-591C-9DAA-590AA0DA5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61567"/>
              </p:ext>
            </p:extLst>
          </p:nvPr>
        </p:nvGraphicFramePr>
        <p:xfrm>
          <a:off x="6281716" y="4578299"/>
          <a:ext cx="2356824" cy="2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03049">
                  <a:extLst>
                    <a:ext uri="{9D8B030D-6E8A-4147-A177-3AD203B41FA5}">
                      <a16:colId xmlns:a16="http://schemas.microsoft.com/office/drawing/2014/main" val="639636060"/>
                    </a:ext>
                  </a:extLst>
                </a:gridCol>
                <a:gridCol w="853775">
                  <a:extLst>
                    <a:ext uri="{9D8B030D-6E8A-4147-A177-3AD203B41FA5}">
                      <a16:colId xmlns:a16="http://schemas.microsoft.com/office/drawing/2014/main" val="411947306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Coûts estimés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6 675 999 $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66653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Subvention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(2 185 565 $)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6235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pour la Municipalité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4 490 434 $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35435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Fonds de parcs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(1 000 000 $)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91697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Surplus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(1 678 870 $)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672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Règlement d’emprunt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1 811 564 $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1251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par 100 $ d’évaluation (15 ans)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0,006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75205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annuel (résidence évaluée à 500 000 $)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28,65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0839083"/>
                  </a:ext>
                </a:extLst>
              </a:tr>
            </a:tbl>
          </a:graphicData>
        </a:graphic>
      </p:graphicFrame>
      <p:sp>
        <p:nvSpPr>
          <p:cNvPr id="1050" name="Rectangle : coins arrondis 1049">
            <a:extLst>
              <a:ext uri="{FF2B5EF4-FFF2-40B4-BE49-F238E27FC236}">
                <a16:creationId xmlns:a16="http://schemas.microsoft.com/office/drawing/2014/main" id="{927B0C25-0551-1599-D1ED-2106F94B2362}"/>
              </a:ext>
            </a:extLst>
          </p:cNvPr>
          <p:cNvSpPr/>
          <p:nvPr/>
        </p:nvSpPr>
        <p:spPr>
          <a:xfrm>
            <a:off x="3400067" y="4535306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68288" lvl="2" indent="-176213">
              <a:buFont typeface="Wingdings" panose="05000000000000000000" pitchFamily="2" charset="2"/>
              <a:buChar char="§"/>
            </a:pPr>
            <a:endParaRPr lang="fr-CA" sz="1000" dirty="0">
              <a:solidFill>
                <a:srgbClr val="3497A8"/>
              </a:solidFill>
            </a:endParaRPr>
          </a:p>
        </p:txBody>
      </p:sp>
      <p:graphicFrame>
        <p:nvGraphicFramePr>
          <p:cNvPr id="1051" name="Tableau 1050">
            <a:extLst>
              <a:ext uri="{FF2B5EF4-FFF2-40B4-BE49-F238E27FC236}">
                <a16:creationId xmlns:a16="http://schemas.microsoft.com/office/drawing/2014/main" id="{41A14F1C-059C-EE16-D6E6-8737C3B42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18045"/>
              </p:ext>
            </p:extLst>
          </p:nvPr>
        </p:nvGraphicFramePr>
        <p:xfrm>
          <a:off x="3473483" y="4578299"/>
          <a:ext cx="2356824" cy="2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03049">
                  <a:extLst>
                    <a:ext uri="{9D8B030D-6E8A-4147-A177-3AD203B41FA5}">
                      <a16:colId xmlns:a16="http://schemas.microsoft.com/office/drawing/2014/main" val="639636060"/>
                    </a:ext>
                  </a:extLst>
                </a:gridCol>
                <a:gridCol w="853775">
                  <a:extLst>
                    <a:ext uri="{9D8B030D-6E8A-4147-A177-3AD203B41FA5}">
                      <a16:colId xmlns:a16="http://schemas.microsoft.com/office/drawing/2014/main" val="411947306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Coûts estimés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6 025 999 $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66653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Subvention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(2 185 565 $)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6235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pour la Municipalité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3 840 434 $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35435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Fonds de parcs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(1 000 000 $)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91697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Surplus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(1 678 870 $)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672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Règlement d’emprunt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1 161 564 $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1251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par 100 $ d’évaluation (15 ans)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0,004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75205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annuel (résidence évaluée à 500 000 $)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18,37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0839083"/>
                  </a:ext>
                </a:extLst>
              </a:tr>
            </a:tbl>
          </a:graphicData>
        </a:graphic>
      </p:graphicFrame>
      <p:sp>
        <p:nvSpPr>
          <p:cNvPr id="1052" name="Rectangle : coins arrondis 1051">
            <a:extLst>
              <a:ext uri="{FF2B5EF4-FFF2-40B4-BE49-F238E27FC236}">
                <a16:creationId xmlns:a16="http://schemas.microsoft.com/office/drawing/2014/main" id="{3ECB1ECD-AC62-DB87-A75E-DA29A12EDF0A}"/>
              </a:ext>
            </a:extLst>
          </p:cNvPr>
          <p:cNvSpPr/>
          <p:nvPr/>
        </p:nvSpPr>
        <p:spPr>
          <a:xfrm>
            <a:off x="584740" y="4535306"/>
            <a:ext cx="2509407" cy="2100863"/>
          </a:xfrm>
          <a:prstGeom prst="roundRect">
            <a:avLst>
              <a:gd name="adj" fmla="val 6339"/>
            </a:avLst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68288" lvl="2" indent="-176213">
              <a:buFont typeface="Wingdings" panose="05000000000000000000" pitchFamily="2" charset="2"/>
              <a:buChar char="§"/>
            </a:pPr>
            <a:endParaRPr lang="fr-CA" sz="1000" dirty="0">
              <a:solidFill>
                <a:srgbClr val="3497A8"/>
              </a:solidFill>
            </a:endParaRPr>
          </a:p>
        </p:txBody>
      </p:sp>
      <p:graphicFrame>
        <p:nvGraphicFramePr>
          <p:cNvPr id="1053" name="Tableau 1052">
            <a:extLst>
              <a:ext uri="{FF2B5EF4-FFF2-40B4-BE49-F238E27FC236}">
                <a16:creationId xmlns:a16="http://schemas.microsoft.com/office/drawing/2014/main" id="{58F22237-3A2B-2122-BDC5-33784439D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8708"/>
              </p:ext>
            </p:extLst>
          </p:nvPr>
        </p:nvGraphicFramePr>
        <p:xfrm>
          <a:off x="658156" y="4578299"/>
          <a:ext cx="2356824" cy="2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03049">
                  <a:extLst>
                    <a:ext uri="{9D8B030D-6E8A-4147-A177-3AD203B41FA5}">
                      <a16:colId xmlns:a16="http://schemas.microsoft.com/office/drawing/2014/main" val="639636060"/>
                    </a:ext>
                  </a:extLst>
                </a:gridCol>
                <a:gridCol w="853775">
                  <a:extLst>
                    <a:ext uri="{9D8B030D-6E8A-4147-A177-3AD203B41FA5}">
                      <a16:colId xmlns:a16="http://schemas.microsoft.com/office/drawing/2014/main" val="411947306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Coûts estimés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5 675 999 $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66653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Subvention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(2 185 565 $)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6235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pour la Municipalité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3 490 435 $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35435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Fonds de parcs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(1 000 000 $)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91697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Surplus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(1 678 870 $)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672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Règlement d’emprunt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811 565 $ </a:t>
                      </a:r>
                      <a:endParaRPr lang="fr-CA" sz="1100" b="1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1251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par 100 $ d’évaluation (15 ans)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0,003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75205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Coût annuel (résidence évaluée à 500 000 $)</a:t>
                      </a:r>
                      <a:endParaRPr lang="fr-CA" sz="1100" b="0" i="1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CA" sz="1100" u="none" strike="noStrike" dirty="0">
                          <a:solidFill>
                            <a:srgbClr val="3497A8"/>
                          </a:solidFill>
                          <a:effectLst/>
                        </a:rPr>
                        <a:t>12,84  $ </a:t>
                      </a:r>
                      <a:endParaRPr lang="fr-CA" sz="1100" b="0" i="0" u="none" strike="noStrike" dirty="0">
                        <a:solidFill>
                          <a:srgbClr val="3497A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083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100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13696</TotalTime>
  <Words>498</Words>
  <Application>Microsoft Office PowerPoint</Application>
  <PresentationFormat>Grand écran</PresentationFormat>
  <Paragraphs>159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Aptos Narrow</vt:lpstr>
      <vt:lpstr>Arial</vt:lpstr>
      <vt:lpstr>Arial Black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Municipalité St-Hippolyte</dc:creator>
  <cp:lastModifiedBy>Mathieu Meunier</cp:lastModifiedBy>
  <cp:revision>94</cp:revision>
  <cp:lastPrinted>2024-06-06T15:51:09Z</cp:lastPrinted>
  <dcterms:created xsi:type="dcterms:W3CDTF">2021-02-07T01:13:10Z</dcterms:created>
  <dcterms:modified xsi:type="dcterms:W3CDTF">2024-06-06T17:08:34Z</dcterms:modified>
</cp:coreProperties>
</file>